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Barlow Semi Condensed Medium"/>
      <p:regular r:id="rId69"/>
      <p:bold r:id="rId70"/>
      <p:italic r:id="rId71"/>
      <p:boldItalic r:id="rId72"/>
    </p:embeddedFont>
    <p:embeddedFont>
      <p:font typeface="Barlow Semi Condensed"/>
      <p:regular r:id="rId73"/>
      <p:bold r:id="rId74"/>
      <p:italic r:id="rId75"/>
      <p:boldItalic r:id="rId76"/>
    </p:embeddedFont>
    <p:embeddedFont>
      <p:font typeface="Dancing Script"/>
      <p:regular r:id="rId77"/>
      <p:bold r:id="rId78"/>
    </p:embeddedFont>
    <p:embeddedFont>
      <p:font typeface="Barlow Semi Condensed SemiBold"/>
      <p:regular r:id="rId79"/>
      <p:bold r:id="rId80"/>
      <p:italic r:id="rId81"/>
      <p:boldItalic r:id="rId82"/>
    </p:embeddedFont>
    <p:embeddedFont>
      <p:font typeface="Caveat SemiBold"/>
      <p:regular r:id="rId83"/>
      <p:bold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23719B-76AC-4866-85F6-E8E3C1C64613}">
  <a:tblStyle styleId="{3D23719B-76AC-4866-85F6-E8E3C1C6461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CaveatSemiBold-bold.fntdata"/><Relationship Id="rId83" Type="http://schemas.openxmlformats.org/officeDocument/2006/relationships/font" Target="fonts/CaveatSemiBold-regular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BarlowSemiCondensedSemiBold-bold.fntdata"/><Relationship Id="rId82" Type="http://schemas.openxmlformats.org/officeDocument/2006/relationships/font" Target="fonts/BarlowSemiCondensedSemiBold-boldItalic.fntdata"/><Relationship Id="rId81" Type="http://schemas.openxmlformats.org/officeDocument/2006/relationships/font" Target="fonts/BarlowSemiCondensed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BarlowSemiCondensed-regular.fntdata"/><Relationship Id="rId72" Type="http://schemas.openxmlformats.org/officeDocument/2006/relationships/font" Target="fonts/BarlowSemiCondensedMedium-boldItalic.fntdata"/><Relationship Id="rId31" Type="http://schemas.openxmlformats.org/officeDocument/2006/relationships/slide" Target="slides/slide24.xml"/><Relationship Id="rId75" Type="http://schemas.openxmlformats.org/officeDocument/2006/relationships/font" Target="fonts/BarlowSemiCondensed-italic.fntdata"/><Relationship Id="rId30" Type="http://schemas.openxmlformats.org/officeDocument/2006/relationships/slide" Target="slides/slide23.xml"/><Relationship Id="rId74" Type="http://schemas.openxmlformats.org/officeDocument/2006/relationships/font" Target="fonts/BarlowSemiCondensed-bold.fntdata"/><Relationship Id="rId33" Type="http://schemas.openxmlformats.org/officeDocument/2006/relationships/slide" Target="slides/slide26.xml"/><Relationship Id="rId77" Type="http://schemas.openxmlformats.org/officeDocument/2006/relationships/font" Target="fonts/DancingScript-regular.fntdata"/><Relationship Id="rId32" Type="http://schemas.openxmlformats.org/officeDocument/2006/relationships/slide" Target="slides/slide25.xml"/><Relationship Id="rId76" Type="http://schemas.openxmlformats.org/officeDocument/2006/relationships/font" Target="fonts/BarlowSemiCondensed-boldItalic.fntdata"/><Relationship Id="rId35" Type="http://schemas.openxmlformats.org/officeDocument/2006/relationships/slide" Target="slides/slide28.xml"/><Relationship Id="rId79" Type="http://schemas.openxmlformats.org/officeDocument/2006/relationships/font" Target="fonts/BarlowSemiCondensedSemiBold-regular.fntdata"/><Relationship Id="rId34" Type="http://schemas.openxmlformats.org/officeDocument/2006/relationships/slide" Target="slides/slide27.xml"/><Relationship Id="rId78" Type="http://schemas.openxmlformats.org/officeDocument/2006/relationships/font" Target="fonts/DancingScript-bold.fntdata"/><Relationship Id="rId71" Type="http://schemas.openxmlformats.org/officeDocument/2006/relationships/font" Target="fonts/BarlowSemiCondensedMedium-italic.fntdata"/><Relationship Id="rId70" Type="http://schemas.openxmlformats.org/officeDocument/2006/relationships/font" Target="fonts/BarlowSemiCondensedMedium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Roboto-bold.fntdata"/><Relationship Id="rId21" Type="http://schemas.openxmlformats.org/officeDocument/2006/relationships/slide" Target="slides/slide14.xml"/><Relationship Id="rId65" Type="http://schemas.openxmlformats.org/officeDocument/2006/relationships/font" Target="fonts/Roboto-regular.fntdata"/><Relationship Id="rId24" Type="http://schemas.openxmlformats.org/officeDocument/2006/relationships/slide" Target="slides/slide17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6.xml"/><Relationship Id="rId67" Type="http://schemas.openxmlformats.org/officeDocument/2006/relationships/font" Target="fonts/Roboto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BarlowSemiCondensedMedium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556d6ff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556d6ff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556d6ffd6_10_5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556d6ffd6_10_5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4b7e2ddc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4b7e2ddc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556d6ffd6_10_5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556d6ffd6_10_5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556d6ffd6_10_5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556d6ffd6_10_5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5ab3d7d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5ab3d7d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4aae88f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4aae88f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beaae2cc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beaae2cc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556d6ffd6_10_3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556d6ffd6_10_3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56d6ffd6_10_5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556d6ffd6_10_5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4aae88f9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4aae88f9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556d6ffd6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556d6ffd6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556d6ffd6_10_5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556d6ffd6_10_5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556d6ffd6_10_5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556d6ffd6_10_5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556d6ffd6_10_5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556d6ffd6_10_5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556d6ffd6_10_5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556d6ffd6_10_5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556d6ffd6_10_5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556d6ffd6_10_5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556d6ffd6_10_5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556d6ffd6_10_5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556d6ffd6_10_5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556d6ffd6_10_5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556d6ffd6_10_5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556d6ffd6_10_5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556d6ffd6_10_5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556d6ffd6_10_5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556d6ffd6_10_5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3556d6ffd6_10_5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556d6ffd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556d6ffd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5ab3d7db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5ab3d7db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5ab3d7db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5ab3d7db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5ab3d7db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5ab3d7db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5ab3d7db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5ab3d7db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5ab3d7db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5ab3d7db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5ab3d7db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35ab3d7db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5ab3d7db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5ab3d7db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493f098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3493f098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3556d6ffd6_10_5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3556d6ffd6_10_5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556d6ffd6_10_5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556d6ffd6_10_5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556d6ffd6_10_1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556d6ffd6_10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556d6ffd6_10_5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3556d6ffd6_10_5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5c2e1bed3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35c2e1bed3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60c34453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360c34453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5c2e1bed3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5c2e1bed3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35c2e1bed3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35c2e1bed3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35c2e1bed3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35c2e1bed3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5c2e1bed3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35c2e1bed3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5c2e1bed3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5c2e1bed3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60c34453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360c34453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3556d6ffd6_10_5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3556d6ffd6_10_5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556d6ffd6_10_3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556d6ffd6_10_3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556d6ffd6_10_5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556d6ffd6_10_5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556d6ffd6_10_5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556d6ffd6_10_5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556d6ffd6_10_5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3556d6ffd6_10_5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35c2e1be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35c2e1be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556d6ffd6_10_5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3556d6ffd6_10_5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4b7e2ddc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4b7e2ddc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34b7e2ddc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34b7e2ddc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3556d6ffd6_2_33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3556d6ffd6_2_33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556d6ffd6_10_3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556d6ffd6_10_3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556d6ffd6_10_5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556d6ffd6_10_5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4b7e2ddc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4b7e2ddc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4b7e2ddc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4b7e2ddc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905" y="4652405"/>
            <a:ext cx="329503" cy="29914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905" y="4652405"/>
            <a:ext cx="329503" cy="29914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-1" y="834235"/>
            <a:ext cx="9144000" cy="48895"/>
          </a:xfrm>
          <a:custGeom>
            <a:rect b="b" l="l" r="r" t="t"/>
            <a:pathLst>
              <a:path extrusionOk="0" h="48894" w="9144000">
                <a:moveTo>
                  <a:pt x="9144000" y="48299"/>
                </a:moveTo>
                <a:lnTo>
                  <a:pt x="0" y="48299"/>
                </a:lnTo>
                <a:lnTo>
                  <a:pt x="0" y="0"/>
                </a:lnTo>
                <a:lnTo>
                  <a:pt x="9144000" y="0"/>
                </a:lnTo>
                <a:lnTo>
                  <a:pt x="9144000" y="48299"/>
                </a:lnTo>
                <a:close/>
              </a:path>
            </a:pathLst>
          </a:custGeom>
          <a:solidFill>
            <a:srgbClr val="E41A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2547047" y="1486178"/>
            <a:ext cx="3154679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>
                <a:solidFill>
                  <a:srgbClr val="2842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500749" y="1121440"/>
            <a:ext cx="2505710" cy="272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0" y="969199"/>
            <a:ext cx="9144000" cy="48895"/>
          </a:xfrm>
          <a:custGeom>
            <a:rect b="b" l="l" r="r" t="t"/>
            <a:pathLst>
              <a:path extrusionOk="0" h="48894" w="9144000">
                <a:moveTo>
                  <a:pt x="9143999" y="48299"/>
                </a:moveTo>
                <a:lnTo>
                  <a:pt x="0" y="482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299"/>
                </a:lnTo>
                <a:close/>
              </a:path>
            </a:pathLst>
          </a:custGeom>
          <a:solidFill>
            <a:srgbClr val="E41A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2547047" y="1486178"/>
            <a:ext cx="3154679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>
                <a:solidFill>
                  <a:srgbClr val="2842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89890" y="1230705"/>
            <a:ext cx="8370570" cy="2694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905" y="4652405"/>
            <a:ext cx="329503" cy="29914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/>
          <p:nvPr/>
        </p:nvSpPr>
        <p:spPr>
          <a:xfrm>
            <a:off x="-1" y="834235"/>
            <a:ext cx="9144000" cy="48895"/>
          </a:xfrm>
          <a:custGeom>
            <a:rect b="b" l="l" r="r" t="t"/>
            <a:pathLst>
              <a:path extrusionOk="0" h="48894" w="9144000">
                <a:moveTo>
                  <a:pt x="9144000" y="48299"/>
                </a:moveTo>
                <a:lnTo>
                  <a:pt x="0" y="48299"/>
                </a:lnTo>
                <a:lnTo>
                  <a:pt x="0" y="0"/>
                </a:lnTo>
                <a:lnTo>
                  <a:pt x="9144000" y="0"/>
                </a:lnTo>
                <a:lnTo>
                  <a:pt x="9144000" y="48299"/>
                </a:lnTo>
                <a:close/>
              </a:path>
            </a:pathLst>
          </a:custGeom>
          <a:solidFill>
            <a:srgbClr val="E41A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2547047" y="1486178"/>
            <a:ext cx="3154679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>
                <a:solidFill>
                  <a:srgbClr val="2842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905" y="4652405"/>
            <a:ext cx="329503" cy="29914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/>
          <p:nvPr/>
        </p:nvSpPr>
        <p:spPr>
          <a:xfrm>
            <a:off x="-1" y="834235"/>
            <a:ext cx="9144000" cy="48895"/>
          </a:xfrm>
          <a:custGeom>
            <a:rect b="b" l="l" r="r" t="t"/>
            <a:pathLst>
              <a:path extrusionOk="0" h="48894" w="9144000">
                <a:moveTo>
                  <a:pt x="9144000" y="48299"/>
                </a:moveTo>
                <a:lnTo>
                  <a:pt x="0" y="48299"/>
                </a:lnTo>
                <a:lnTo>
                  <a:pt x="0" y="0"/>
                </a:lnTo>
                <a:lnTo>
                  <a:pt x="9144000" y="0"/>
                </a:lnTo>
                <a:lnTo>
                  <a:pt x="9144000" y="48299"/>
                </a:lnTo>
                <a:close/>
              </a:path>
            </a:pathLst>
          </a:custGeom>
          <a:solidFill>
            <a:srgbClr val="E41A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 txBox="1"/>
          <p:nvPr>
            <p:ph type="ctrTitle"/>
          </p:nvPr>
        </p:nvSpPr>
        <p:spPr>
          <a:xfrm>
            <a:off x="384723" y="335933"/>
            <a:ext cx="8374552" cy="441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0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0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547047" y="1486178"/>
            <a:ext cx="3154679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solidFill>
                  <a:srgbClr val="2842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89890" y="1230705"/>
            <a:ext cx="8370570" cy="2694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hyperlink" Target="http://info.cern.ch/hypertext/WWW/TheProject.html" TargetMode="External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5.jpg"/><Relationship Id="rId5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1.jpg"/><Relationship Id="rId5" Type="http://schemas.openxmlformats.org/officeDocument/2006/relationships/image" Target="../media/image25.jpg"/><Relationship Id="rId6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6.jpg"/><Relationship Id="rId5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1" Type="http://schemas.openxmlformats.org/officeDocument/2006/relationships/image" Target="../media/image9.jpg"/><Relationship Id="rId10" Type="http://schemas.openxmlformats.org/officeDocument/2006/relationships/image" Target="../media/image7.jpg"/><Relationship Id="rId9" Type="http://schemas.openxmlformats.org/officeDocument/2006/relationships/image" Target="../media/image16.jpg"/><Relationship Id="rId5" Type="http://schemas.openxmlformats.org/officeDocument/2006/relationships/image" Target="../media/image19.jpg"/><Relationship Id="rId6" Type="http://schemas.openxmlformats.org/officeDocument/2006/relationships/image" Target="../media/image10.jpg"/><Relationship Id="rId7" Type="http://schemas.openxmlformats.org/officeDocument/2006/relationships/image" Target="../media/image17.jpg"/><Relationship Id="rId8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hyperlink" Target="http://info.cern.ch/hypertext/WWW/TheProject.html" TargetMode="External"/><Relationship Id="rId5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hyperlink" Target="http://www.w3schools.com/html/default.asp" TargetMode="External"/><Relationship Id="rId5" Type="http://schemas.openxmlformats.org/officeDocument/2006/relationships/hyperlink" Target="https://developer.mozilla.org/en-US/docs/Learn/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852852" y="2896475"/>
            <a:ext cx="34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 to Web Development</a:t>
            </a:r>
            <a:endParaRPr b="1"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5">
            <a:alphaModFix/>
          </a:blip>
          <a:srcRect b="15156" l="0" r="0" t="1928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/>
          <p:nvPr/>
        </p:nvSpPr>
        <p:spPr>
          <a:xfrm>
            <a:off x="0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 txBox="1"/>
          <p:nvPr>
            <p:ph idx="4294967295" type="title"/>
          </p:nvPr>
        </p:nvSpPr>
        <p:spPr>
          <a:xfrm>
            <a:off x="134100" y="82186"/>
            <a:ext cx="2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Learning Outcomes</a:t>
            </a:r>
            <a:endParaRPr b="0" sz="2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422676" y="1066605"/>
            <a:ext cx="38271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8900" rtl="0" algn="l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Soft Skills</a:t>
            </a:r>
            <a:endParaRPr b="1" sz="180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Communication Skills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Research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Problem-solving</a:t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Interpersonal skills</a:t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0B539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Technical Skills</a:t>
            </a:r>
            <a:endParaRPr b="1" sz="1800">
              <a:solidFill>
                <a:srgbClr val="0B539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to Web Development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to Web Stacks</a:t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</a:t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Designing</a:t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/>
          <p:nvPr/>
        </p:nvSpPr>
        <p:spPr>
          <a:xfrm>
            <a:off x="-59500" y="0"/>
            <a:ext cx="92034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76049" y="18441"/>
            <a:ext cx="2615100" cy="41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Soft skills </a:t>
            </a:r>
            <a:endParaRPr b="0" sz="27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4" name="Google Shape;234;p32"/>
          <p:cNvSpPr txBox="1"/>
          <p:nvPr>
            <p:ph idx="1" type="subTitle"/>
          </p:nvPr>
        </p:nvSpPr>
        <p:spPr>
          <a:xfrm>
            <a:off x="1664208" y="864518"/>
            <a:ext cx="261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skills	</a:t>
            </a:r>
            <a:endParaRPr/>
          </a:p>
        </p:txBody>
      </p:sp>
      <p:sp>
        <p:nvSpPr>
          <p:cNvPr id="235" name="Google Shape;235;p32"/>
          <p:cNvSpPr txBox="1"/>
          <p:nvPr>
            <p:ph idx="2" type="subTitle"/>
          </p:nvPr>
        </p:nvSpPr>
        <p:spPr>
          <a:xfrm>
            <a:off x="1664208" y="1232995"/>
            <a:ext cx="26151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Cleary state and communicate what you have in mind.</a:t>
            </a:r>
            <a:endParaRPr/>
          </a:p>
        </p:txBody>
      </p:sp>
      <p:sp>
        <p:nvSpPr>
          <p:cNvPr id="236" name="Google Shape;236;p32"/>
          <p:cNvSpPr txBox="1"/>
          <p:nvPr>
            <p:ph idx="3" type="subTitle"/>
          </p:nvPr>
        </p:nvSpPr>
        <p:spPr>
          <a:xfrm>
            <a:off x="1664208" y="1947873"/>
            <a:ext cx="261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237" name="Google Shape;237;p32"/>
          <p:cNvSpPr txBox="1"/>
          <p:nvPr>
            <p:ph idx="4" type="subTitle"/>
          </p:nvPr>
        </p:nvSpPr>
        <p:spPr>
          <a:xfrm>
            <a:off x="1664208" y="2225074"/>
            <a:ext cx="26151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up with the latest news.</a:t>
            </a:r>
            <a:endParaRPr/>
          </a:p>
        </p:txBody>
      </p:sp>
      <p:sp>
        <p:nvSpPr>
          <p:cNvPr id="238" name="Google Shape;238;p32"/>
          <p:cNvSpPr txBox="1"/>
          <p:nvPr>
            <p:ph idx="5" type="subTitle"/>
          </p:nvPr>
        </p:nvSpPr>
        <p:spPr>
          <a:xfrm>
            <a:off x="1664208" y="2787302"/>
            <a:ext cx="261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Solving</a:t>
            </a:r>
            <a:endParaRPr/>
          </a:p>
        </p:txBody>
      </p:sp>
      <p:sp>
        <p:nvSpPr>
          <p:cNvPr id="239" name="Google Shape;239;p32"/>
          <p:cNvSpPr txBox="1"/>
          <p:nvPr>
            <p:ph idx="6" type="subTitle"/>
          </p:nvPr>
        </p:nvSpPr>
        <p:spPr>
          <a:xfrm>
            <a:off x="1664208" y="3127116"/>
            <a:ext cx="26151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4265"/>
                </a:solidFill>
              </a:rPr>
              <a:t>Solving problem and making it all work should be your mindset.</a:t>
            </a:r>
            <a:endParaRPr>
              <a:solidFill>
                <a:srgbClr val="284265"/>
              </a:solidFill>
            </a:endParaRPr>
          </a:p>
        </p:txBody>
      </p:sp>
      <p:sp>
        <p:nvSpPr>
          <p:cNvPr id="240" name="Google Shape;240;p32"/>
          <p:cNvSpPr txBox="1"/>
          <p:nvPr>
            <p:ph idx="9" type="title"/>
          </p:nvPr>
        </p:nvSpPr>
        <p:spPr>
          <a:xfrm>
            <a:off x="813816" y="722376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 txBox="1"/>
          <p:nvPr>
            <p:ph idx="13" type="title"/>
          </p:nvPr>
        </p:nvSpPr>
        <p:spPr>
          <a:xfrm>
            <a:off x="813816" y="1801368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 txBox="1"/>
          <p:nvPr>
            <p:ph idx="14" type="title"/>
          </p:nvPr>
        </p:nvSpPr>
        <p:spPr>
          <a:xfrm>
            <a:off x="813816" y="2880360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 txBox="1"/>
          <p:nvPr>
            <p:ph idx="15" type="title"/>
          </p:nvPr>
        </p:nvSpPr>
        <p:spPr>
          <a:xfrm>
            <a:off x="813816" y="3959352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idx="5" type="subTitle"/>
          </p:nvPr>
        </p:nvSpPr>
        <p:spPr>
          <a:xfrm>
            <a:off x="1664208" y="3959352"/>
            <a:ext cx="2615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Interpersonal Skills</a:t>
            </a:r>
            <a:endParaRPr/>
          </a:p>
        </p:txBody>
      </p:sp>
      <p:sp>
        <p:nvSpPr>
          <p:cNvPr id="245" name="Google Shape;245;p32"/>
          <p:cNvSpPr txBox="1"/>
          <p:nvPr>
            <p:ph idx="6" type="subTitle"/>
          </p:nvPr>
        </p:nvSpPr>
        <p:spPr>
          <a:xfrm>
            <a:off x="1664203" y="4299175"/>
            <a:ext cx="69432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rgbClr val="FFFFFF"/>
                </a:highlight>
              </a:rPr>
              <a:t>interacting and communicating with others to help start, build, and sustain relationships.</a:t>
            </a:r>
            <a:endParaRPr sz="16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8400" y="2091417"/>
            <a:ext cx="1463823" cy="125250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>
            <p:ph idx="4294967295" type="title"/>
          </p:nvPr>
        </p:nvSpPr>
        <p:spPr>
          <a:xfrm>
            <a:off x="1443613" y="1447700"/>
            <a:ext cx="6053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to Web Development</a:t>
            </a:r>
            <a:endParaRPr sz="275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/>
          <p:nvPr/>
        </p:nvSpPr>
        <p:spPr>
          <a:xfrm>
            <a:off x="-59500" y="0"/>
            <a:ext cx="92034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127" y="4663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>
            <p:ph idx="4294967295" type="title"/>
          </p:nvPr>
        </p:nvSpPr>
        <p:spPr>
          <a:xfrm>
            <a:off x="-7" y="82185"/>
            <a:ext cx="39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World’s First Website</a:t>
            </a:r>
            <a:endParaRPr b="0" sz="2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129302" y="4856043"/>
            <a:ext cx="33471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http://info.cern.ch/hypertext/WWW/TheProject.html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5">
            <a:alphaModFix/>
          </a:blip>
          <a:srcRect b="25430" l="0" r="0" t="10368"/>
          <a:stretch/>
        </p:blipFill>
        <p:spPr>
          <a:xfrm>
            <a:off x="160888" y="1028625"/>
            <a:ext cx="8762624" cy="37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/>
          <p:nvPr/>
        </p:nvSpPr>
        <p:spPr>
          <a:xfrm>
            <a:off x="-59500" y="0"/>
            <a:ext cx="92034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7" name="Google Shape;267;p35"/>
          <p:cNvSpPr txBox="1"/>
          <p:nvPr>
            <p:ph type="title"/>
          </p:nvPr>
        </p:nvSpPr>
        <p:spPr>
          <a:xfrm>
            <a:off x="77027" y="18450"/>
            <a:ext cx="7251000" cy="41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THE WEB WORKS?</a:t>
            </a:r>
            <a:endParaRPr sz="27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8" name="Google Shape;268;p35"/>
          <p:cNvSpPr txBox="1"/>
          <p:nvPr>
            <p:ph idx="3" type="subTitle"/>
          </p:nvPr>
        </p:nvSpPr>
        <p:spPr>
          <a:xfrm>
            <a:off x="704300" y="1577769"/>
            <a:ext cx="3397500" cy="4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INTERNET</a:t>
            </a:r>
            <a:endParaRPr b="1" sz="29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" name="Google Shape;269;p35"/>
          <p:cNvSpPr txBox="1"/>
          <p:nvPr>
            <p:ph idx="5" type="subTitle"/>
          </p:nvPr>
        </p:nvSpPr>
        <p:spPr>
          <a:xfrm>
            <a:off x="5576158" y="1577777"/>
            <a:ext cx="2615100" cy="4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</a:t>
            </a:r>
            <a:endParaRPr b="1" sz="29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0" name="Google Shape;270;p35"/>
          <p:cNvSpPr txBox="1"/>
          <p:nvPr>
            <p:ph idx="6" type="subTitle"/>
          </p:nvPr>
        </p:nvSpPr>
        <p:spPr>
          <a:xfrm>
            <a:off x="704308" y="2571741"/>
            <a:ext cx="2615100" cy="10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 international network of connected computers.</a:t>
            </a:r>
            <a:endParaRPr sz="2200"/>
          </a:p>
        </p:txBody>
      </p:sp>
      <p:sp>
        <p:nvSpPr>
          <p:cNvPr id="271" name="Google Shape;271;p35"/>
          <p:cNvSpPr txBox="1"/>
          <p:nvPr>
            <p:ph idx="8" type="subTitle"/>
          </p:nvPr>
        </p:nvSpPr>
        <p:spPr>
          <a:xfrm>
            <a:off x="5576158" y="2571758"/>
            <a:ext cx="2615100" cy="10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It is one set of software services running on the internet. </a:t>
            </a:r>
            <a:endParaRPr sz="2200"/>
          </a:p>
        </p:txBody>
      </p:sp>
      <p:sp>
        <p:nvSpPr>
          <p:cNvPr id="272" name="Google Shape;272;p35"/>
          <p:cNvSpPr txBox="1"/>
          <p:nvPr>
            <p:ph idx="9" type="title"/>
          </p:nvPr>
        </p:nvSpPr>
        <p:spPr>
          <a:xfrm>
            <a:off x="813816" y="722376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>
            <p:ph idx="15" type="title"/>
          </p:nvPr>
        </p:nvSpPr>
        <p:spPr>
          <a:xfrm>
            <a:off x="813816" y="3959352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idx="9" type="title"/>
          </p:nvPr>
        </p:nvSpPr>
        <p:spPr>
          <a:xfrm>
            <a:off x="813816" y="722376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 txBox="1"/>
          <p:nvPr>
            <p:ph idx="13" type="title"/>
          </p:nvPr>
        </p:nvSpPr>
        <p:spPr>
          <a:xfrm>
            <a:off x="813816" y="1801368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 txBox="1"/>
          <p:nvPr>
            <p:ph idx="14" type="title"/>
          </p:nvPr>
        </p:nvSpPr>
        <p:spPr>
          <a:xfrm>
            <a:off x="813816" y="2880360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 txBox="1"/>
          <p:nvPr>
            <p:ph idx="15" type="title"/>
          </p:nvPr>
        </p:nvSpPr>
        <p:spPr>
          <a:xfrm>
            <a:off x="813816" y="3959352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75" y="1109100"/>
            <a:ext cx="8301749" cy="37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/>
          <p:nvPr/>
        </p:nvSpPr>
        <p:spPr>
          <a:xfrm>
            <a:off x="-59500" y="0"/>
            <a:ext cx="92034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4" name="Google Shape;284;p36"/>
          <p:cNvSpPr txBox="1"/>
          <p:nvPr>
            <p:ph type="title"/>
          </p:nvPr>
        </p:nvSpPr>
        <p:spPr>
          <a:xfrm>
            <a:off x="77027" y="18450"/>
            <a:ext cx="7251000" cy="41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THE WEB WORKS?</a:t>
            </a:r>
            <a:endParaRPr sz="27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 txBox="1"/>
          <p:nvPr>
            <p:ph idx="9" type="title"/>
          </p:nvPr>
        </p:nvSpPr>
        <p:spPr>
          <a:xfrm>
            <a:off x="237025" y="309925"/>
            <a:ext cx="38100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SERVER</a:t>
            </a: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66" y="1999179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/>
        </p:nvSpPr>
        <p:spPr>
          <a:xfrm>
            <a:off x="351675" y="900600"/>
            <a:ext cx="417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 Semi Condensed"/>
              <a:buChar char="-"/>
            </a:pPr>
            <a:r>
              <a:rPr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 the software (not the computer itself).</a:t>
            </a:r>
            <a:endParaRPr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779000" y="883625"/>
            <a:ext cx="41715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Server - </a:t>
            </a: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is basically a computer that hosts many websites depending on its capacity.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Application Server </a:t>
            </a: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- It is a type of server designed to install and operate applications, and hosting the services and applications for end-users, IT services, and organizations.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Web Development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8"/>
          <p:cNvGrpSpPr/>
          <p:nvPr/>
        </p:nvGrpSpPr>
        <p:grpSpPr>
          <a:xfrm>
            <a:off x="1330252" y="1402935"/>
            <a:ext cx="3180066" cy="3305923"/>
            <a:chOff x="1650163" y="1603811"/>
            <a:chExt cx="2966479" cy="3068996"/>
          </a:xfrm>
        </p:grpSpPr>
        <p:pic>
          <p:nvPicPr>
            <p:cNvPr id="302" name="Google Shape;302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50163" y="3115889"/>
              <a:ext cx="2966479" cy="1556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0061" y="1603811"/>
              <a:ext cx="2956581" cy="1632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38"/>
          <p:cNvSpPr txBox="1"/>
          <p:nvPr/>
        </p:nvSpPr>
        <p:spPr>
          <a:xfrm>
            <a:off x="1821150" y="2707501"/>
            <a:ext cx="24975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436244" lvl="0" marL="12700" marR="5080" rtl="0" algn="l">
              <a:lnSpc>
                <a:spcPct val="14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PUBLISHING  </a:t>
            </a:r>
            <a:r>
              <a:rPr b="1" lang="en" sz="17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DATABASE MANAGEMENT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0825" lvl="0" marL="498475" marR="219709" rtl="0" algn="l">
              <a:lnSpc>
                <a:spcPct val="1481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PROGRAMMING</a:t>
            </a:r>
            <a:r>
              <a:rPr b="1" lang="en" sz="17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</a:t>
            </a: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DESIGNING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202649" y="720475"/>
            <a:ext cx="46566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BITE, CHEW, SWALLOW and DIGEST the Burger  and you can become a FULL-STACK DEVELOPER!</a:t>
            </a:r>
            <a:endParaRPr sz="17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306" name="Google Shape;306;p38"/>
          <p:cNvGrpSpPr/>
          <p:nvPr/>
        </p:nvGrpSpPr>
        <p:grpSpPr>
          <a:xfrm>
            <a:off x="4849536" y="2661860"/>
            <a:ext cx="684793" cy="1466430"/>
            <a:chOff x="4933077" y="2772512"/>
            <a:chExt cx="638800" cy="1361335"/>
          </a:xfrm>
        </p:grpSpPr>
        <p:pic>
          <p:nvPicPr>
            <p:cNvPr id="307" name="Google Shape;307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33077" y="2772512"/>
              <a:ext cx="638800" cy="13613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8"/>
            <p:cNvSpPr/>
            <p:nvPr/>
          </p:nvSpPr>
          <p:spPr>
            <a:xfrm>
              <a:off x="4985777" y="2805212"/>
              <a:ext cx="533400" cy="1256029"/>
            </a:xfrm>
            <a:custGeom>
              <a:rect b="b" l="l" r="r" t="t"/>
              <a:pathLst>
                <a:path extrusionOk="0" h="1256029" w="533400">
                  <a:moveTo>
                    <a:pt x="0" y="0"/>
                  </a:moveTo>
                  <a:lnTo>
                    <a:pt x="70899" y="1587"/>
                  </a:lnTo>
                  <a:lnTo>
                    <a:pt x="134608" y="6068"/>
                  </a:lnTo>
                  <a:lnTo>
                    <a:pt x="188585" y="13018"/>
                  </a:lnTo>
                  <a:lnTo>
                    <a:pt x="230287" y="22014"/>
                  </a:lnTo>
                  <a:lnTo>
                    <a:pt x="257173" y="32632"/>
                  </a:lnTo>
                  <a:lnTo>
                    <a:pt x="266699" y="44448"/>
                  </a:lnTo>
                  <a:lnTo>
                    <a:pt x="266699" y="583519"/>
                  </a:lnTo>
                  <a:lnTo>
                    <a:pt x="276226" y="595335"/>
                  </a:lnTo>
                  <a:lnTo>
                    <a:pt x="344814" y="614948"/>
                  </a:lnTo>
                  <a:lnTo>
                    <a:pt x="398791" y="621898"/>
                  </a:lnTo>
                  <a:lnTo>
                    <a:pt x="462500" y="626379"/>
                  </a:lnTo>
                  <a:lnTo>
                    <a:pt x="533399" y="627967"/>
                  </a:lnTo>
                  <a:lnTo>
                    <a:pt x="462500" y="629555"/>
                  </a:lnTo>
                  <a:lnTo>
                    <a:pt x="398791" y="634035"/>
                  </a:lnTo>
                  <a:lnTo>
                    <a:pt x="344814" y="640985"/>
                  </a:lnTo>
                  <a:lnTo>
                    <a:pt x="303112" y="649981"/>
                  </a:lnTo>
                  <a:lnTo>
                    <a:pt x="266699" y="672415"/>
                  </a:lnTo>
                  <a:lnTo>
                    <a:pt x="266699" y="1211486"/>
                  </a:lnTo>
                  <a:lnTo>
                    <a:pt x="257173" y="1223302"/>
                  </a:lnTo>
                  <a:lnTo>
                    <a:pt x="230287" y="1233920"/>
                  </a:lnTo>
                  <a:lnTo>
                    <a:pt x="188585" y="1242916"/>
                  </a:lnTo>
                  <a:lnTo>
                    <a:pt x="134608" y="1249866"/>
                  </a:lnTo>
                  <a:lnTo>
                    <a:pt x="70899" y="1254347"/>
                  </a:lnTo>
                  <a:lnTo>
                    <a:pt x="0" y="1255934"/>
                  </a:lnTo>
                </a:path>
              </a:pathLst>
            </a:custGeom>
            <a:noFill/>
            <a:ln cap="flat" cmpd="sng" w="253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38"/>
          <p:cNvSpPr txBox="1"/>
          <p:nvPr/>
        </p:nvSpPr>
        <p:spPr>
          <a:xfrm>
            <a:off x="5555955" y="2995430"/>
            <a:ext cx="3059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DEVELOPMENT STACK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Stack is set of tools typically used in  tandem to develop web apps.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 txBox="1"/>
          <p:nvPr>
            <p:ph type="title"/>
          </p:nvPr>
        </p:nvSpPr>
        <p:spPr>
          <a:xfrm>
            <a:off x="128600" y="0"/>
            <a:ext cx="87255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Web Development</a:t>
            </a:r>
            <a:endParaRPr b="0"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598311" y="993616"/>
            <a:ext cx="4639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 BURGERS to DIGEST in WEB DEVELOPMENT</a:t>
            </a:r>
            <a:endParaRPr sz="17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457" y="1813467"/>
            <a:ext cx="2859922" cy="27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5862" y="631306"/>
            <a:ext cx="3097438" cy="3269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9" type="title"/>
          </p:nvPr>
        </p:nvSpPr>
        <p:spPr>
          <a:xfrm>
            <a:off x="813816" y="722376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"/>
          <p:cNvSpPr txBox="1"/>
          <p:nvPr>
            <p:ph idx="13" type="title"/>
          </p:nvPr>
        </p:nvSpPr>
        <p:spPr>
          <a:xfrm>
            <a:off x="813816" y="1801368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 txBox="1"/>
          <p:nvPr>
            <p:ph idx="14" type="title"/>
          </p:nvPr>
        </p:nvSpPr>
        <p:spPr>
          <a:xfrm>
            <a:off x="813816" y="2880360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0"/>
          <p:cNvSpPr txBox="1"/>
          <p:nvPr>
            <p:ph idx="15" type="title"/>
          </p:nvPr>
        </p:nvSpPr>
        <p:spPr>
          <a:xfrm>
            <a:off x="813816" y="3959352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00" y="319925"/>
            <a:ext cx="8805400" cy="41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/>
          <p:nvPr/>
        </p:nvSpPr>
        <p:spPr>
          <a:xfrm>
            <a:off x="813825" y="333000"/>
            <a:ext cx="906300" cy="533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40"/>
          <p:cNvCxnSpPr/>
          <p:nvPr/>
        </p:nvCxnSpPr>
        <p:spPr>
          <a:xfrm>
            <a:off x="719800" y="1466250"/>
            <a:ext cx="11331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40"/>
          <p:cNvSpPr/>
          <p:nvPr/>
        </p:nvSpPr>
        <p:spPr>
          <a:xfrm>
            <a:off x="5844800" y="319925"/>
            <a:ext cx="906300" cy="533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p40"/>
          <p:cNvCxnSpPr/>
          <p:nvPr/>
        </p:nvCxnSpPr>
        <p:spPr>
          <a:xfrm flipH="1">
            <a:off x="1260375" y="2773413"/>
            <a:ext cx="13200" cy="8265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40"/>
          <p:cNvCxnSpPr/>
          <p:nvPr/>
        </p:nvCxnSpPr>
        <p:spPr>
          <a:xfrm flipH="1">
            <a:off x="5198400" y="2880338"/>
            <a:ext cx="359700" cy="9318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40"/>
          <p:cNvSpPr txBox="1"/>
          <p:nvPr/>
        </p:nvSpPr>
        <p:spPr>
          <a:xfrm>
            <a:off x="613150" y="3665600"/>
            <a:ext cx="235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Front-end Developer</a:t>
            </a:r>
            <a:endParaRPr sz="2100">
              <a:solidFill>
                <a:srgbClr val="C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3485600" y="3859300"/>
            <a:ext cx="235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Back</a:t>
            </a:r>
            <a:r>
              <a:rPr lang="en" sz="2100">
                <a:solidFill>
                  <a:srgbClr val="C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-end Developer</a:t>
            </a:r>
            <a:endParaRPr sz="2100">
              <a:solidFill>
                <a:srgbClr val="C0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4641300" y="1391675"/>
            <a:ext cx="281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Overview</a:t>
            </a:r>
            <a:endParaRPr b="1" sz="270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4572000" y="1904725"/>
            <a:ext cx="3768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Barlow Semi Condensed Medium"/>
              <a:buAutoNum type="arabicPeriod"/>
            </a:pPr>
            <a:r>
              <a:rPr lang="en" sz="210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House Rules</a:t>
            </a:r>
            <a:endParaRPr sz="2100">
              <a:solidFill>
                <a:srgbClr val="1C458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Barlow Semi Condensed Medium"/>
              <a:buAutoNum type="arabicPeriod"/>
            </a:pPr>
            <a:r>
              <a:rPr lang="en" sz="210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Agenda</a:t>
            </a:r>
            <a:endParaRPr sz="2100">
              <a:solidFill>
                <a:srgbClr val="1C458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Barlow Semi Condensed Medium"/>
              <a:buAutoNum type="arabicPeriod"/>
            </a:pPr>
            <a:r>
              <a:rPr lang="en" sz="210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Introduction of KodeGo</a:t>
            </a:r>
            <a:endParaRPr sz="2100">
              <a:solidFill>
                <a:srgbClr val="1C458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Barlow Semi Condensed Medium"/>
              <a:buAutoNum type="arabicPeriod"/>
            </a:pPr>
            <a:r>
              <a:rPr lang="en" sz="210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Introduction of Mentees</a:t>
            </a:r>
            <a:endParaRPr sz="2100">
              <a:solidFill>
                <a:srgbClr val="1C458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Barlow Semi Condensed Medium"/>
              <a:buAutoNum type="arabicPeriod"/>
            </a:pPr>
            <a:r>
              <a:rPr lang="en" sz="210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Introduction to Web Development</a:t>
            </a:r>
            <a:endParaRPr sz="2100">
              <a:solidFill>
                <a:srgbClr val="1C458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Barlow Semi Condensed Medium"/>
              <a:buAutoNum type="arabicPeriod"/>
            </a:pPr>
            <a:r>
              <a:rPr lang="en" sz="2100">
                <a:solidFill>
                  <a:srgbClr val="1C458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Exercises</a:t>
            </a:r>
            <a:endParaRPr sz="2100">
              <a:solidFill>
                <a:srgbClr val="1C458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15156" l="0" r="0" t="1928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65901" y="102576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300" y="0"/>
            <a:ext cx="36085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1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6864" y="461995"/>
            <a:ext cx="3050797" cy="434848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>
            <p:ph idx="4294967295" type="title"/>
          </p:nvPr>
        </p:nvSpPr>
        <p:spPr>
          <a:xfrm>
            <a:off x="384725" y="335921"/>
            <a:ext cx="4134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 Web Stacks in 1 Course</a:t>
            </a:r>
            <a:endParaRPr b="0" sz="30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49" name="Google Shape;34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728" y="2381842"/>
            <a:ext cx="2589364" cy="246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1927" y="1991349"/>
            <a:ext cx="2740961" cy="285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438101" y="4498404"/>
            <a:ext cx="20091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Front-end Developer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3391659" y="4513147"/>
            <a:ext cx="1978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Back-end Developer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6457621" y="4498404"/>
            <a:ext cx="20091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Full-stack Developer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2"/>
          <p:cNvSpPr txBox="1"/>
          <p:nvPr/>
        </p:nvSpPr>
        <p:spPr>
          <a:xfrm>
            <a:off x="438101" y="1114280"/>
            <a:ext cx="4185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Career path to become a Web Developer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>
            <p:ph idx="4294967295" type="title"/>
          </p:nvPr>
        </p:nvSpPr>
        <p:spPr>
          <a:xfrm>
            <a:off x="1482004" y="1343998"/>
            <a:ext cx="66675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5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How To Become a Front-end Developer?</a:t>
            </a:r>
            <a:endParaRPr b="0" sz="275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61" name="Google Shape;36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579" y="1925657"/>
            <a:ext cx="2071053" cy="196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4"/>
          <p:cNvSpPr txBox="1"/>
          <p:nvPr>
            <p:ph type="title"/>
          </p:nvPr>
        </p:nvSpPr>
        <p:spPr>
          <a:xfrm>
            <a:off x="128600" y="0"/>
            <a:ext cx="8725500" cy="3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Front-end Development</a:t>
            </a:r>
            <a:endParaRPr b="0"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9" y="1554106"/>
            <a:ext cx="3041410" cy="288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453530" y="957491"/>
            <a:ext cx="6108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Refers to everything that the end </a:t>
            </a: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 experiences </a:t>
            </a: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directly.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3417222" y="2264011"/>
            <a:ext cx="53976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3500">
            <a:spAutoFit/>
          </a:bodyPr>
          <a:lstStyle/>
          <a:p>
            <a:pPr indent="0" lvl="0" marL="177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 Core Front-end Web Technologies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17780" marR="0" rtl="0" algn="l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</a:t>
            </a: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 a structure that holds the content of a page.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1778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</a:t>
            </a: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 the styling and formatting of web pages.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</a:t>
            </a: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 a scripting language to make a website  responsive, dynamic and interactive.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5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HTML and CSS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327" y="457555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/>
        </p:nvSpPr>
        <p:spPr>
          <a:xfrm>
            <a:off x="518689" y="4054252"/>
            <a:ext cx="3426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</a:t>
            </a: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builds web page </a:t>
            </a: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structure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4785889" y="4054252"/>
            <a:ext cx="3517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 </a:t>
            </a: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enhances the </a:t>
            </a:r>
            <a:r>
              <a:rPr b="1"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look and style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535" y="567197"/>
            <a:ext cx="2568272" cy="3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0118" y="568042"/>
            <a:ext cx="3258184" cy="344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Overview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/>
        </p:nvSpPr>
        <p:spPr>
          <a:xfrm>
            <a:off x="490621" y="1217372"/>
            <a:ext cx="76461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5814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4265"/>
              </a:buClr>
              <a:buSzPts val="1700"/>
              <a:buFont typeface="Barlow Semi Condensed"/>
              <a:buChar char="●"/>
            </a:pP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Hypertext Markup Language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8140" lvl="0" marL="36385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4265"/>
              </a:buClr>
              <a:buSzPts val="1700"/>
              <a:buFont typeface="Barlow Semi Condensed"/>
              <a:buChar char="●"/>
            </a:pP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 of keywords or tag names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8140" lvl="0" marL="36385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4265"/>
              </a:buClr>
              <a:buSzPts val="1700"/>
              <a:buFont typeface="Barlow Semi Condensed"/>
              <a:buChar char="●"/>
            </a:pP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Enclosed within angle brackets &lt; &gt;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8140" lvl="0" marL="36385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4265"/>
              </a:buClr>
              <a:buSzPts val="1700"/>
              <a:buFont typeface="Barlow Semi Condensed"/>
              <a:buChar char="●"/>
            </a:pP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 opening tag is paired with a closing tag (but not all tags)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363855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</a:t>
            </a:r>
            <a:r>
              <a:rPr lang="en" sz="1700">
                <a:solidFill>
                  <a:srgbClr val="E41A4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tagname</a:t>
            </a: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&gt; content &lt;/</a:t>
            </a:r>
            <a:r>
              <a:rPr lang="en" sz="1700">
                <a:solidFill>
                  <a:srgbClr val="E41A4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tagname</a:t>
            </a: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&gt;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8140" lvl="0" marL="363855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284265"/>
              </a:buClr>
              <a:buSzPts val="1700"/>
              <a:buFont typeface="Barlow Semi Condensed"/>
              <a:buChar char="●"/>
            </a:pP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Some tags are self-closing or self-terminating (slash at the end is recommended)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363855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</a:t>
            </a:r>
            <a:r>
              <a:rPr lang="en" sz="1700">
                <a:solidFill>
                  <a:srgbClr val="E41A4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tagname </a:t>
            </a: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/&gt;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/>
          <p:nvPr>
            <p:ph idx="4294967295" type="title"/>
          </p:nvPr>
        </p:nvSpPr>
        <p:spPr>
          <a:xfrm>
            <a:off x="964200" y="1665579"/>
            <a:ext cx="72156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12395" rtl="0" algn="ctr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 u="sng">
                <a:latin typeface="Barlow Semi Condensed"/>
                <a:ea typeface="Barlow Semi Condensed"/>
                <a:cs typeface="Barlow Semi Condensed"/>
                <a:sym typeface="Barlow Semi Condensed"/>
              </a:rPr>
              <a:t>Hypertext Markup Language</a:t>
            </a:r>
            <a:endParaRPr b="0" sz="4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17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&lt;html&gt; …. &lt;/html&gt;</a:t>
            </a:r>
            <a:endParaRPr b="0" sz="4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HTML Tags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4" name="Google Shape;404;p48"/>
          <p:cNvGraphicFramePr/>
          <p:nvPr/>
        </p:nvGraphicFramePr>
        <p:xfrm>
          <a:off x="396153" y="710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{3D23719B-76AC-4866-85F6-E8E3C1C64613}</a:tableStyleId>
              </a:tblPr>
              <a:tblGrid>
                <a:gridCol w="1570100"/>
                <a:gridCol w="6948800"/>
              </a:tblGrid>
              <a:tr h="344375">
                <a:tc>
                  <a:txBody>
                    <a:bodyPr/>
                    <a:lstStyle/>
                    <a:p>
                      <a:pPr indent="0" lvl="0" marL="3511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Tag Name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Description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C7C7"/>
                    </a:solidFill>
                  </a:tcPr>
                </a:tc>
              </a:tr>
              <a:tr h="3369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&lt;html&gt; &lt;/html&gt;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HTML Tag </a:t>
                      </a: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is the </a:t>
                      </a: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parent tag </a:t>
                      </a: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or root element of a webpage.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54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&lt;head&gt; &lt;/head&gt;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60452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Head Tag </a:t>
                      </a: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is first child of html tag. Site page information for web browsers and  Search engines.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54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&lt;title&gt; &lt;/title&gt;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413383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Title tag </a:t>
                      </a: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is used only once inside head tag. Title is always displayed in browsers  tab.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54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&lt;meta&gt;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11176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Meta tag </a:t>
                      </a: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is used to define the </a:t>
                      </a: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charset family</a:t>
                      </a: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, description, keywords, Author, robots  and Geo Location of a website.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54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&lt;body&gt; &lt;/body&gt;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Body tag </a:t>
                      </a:r>
                      <a:r>
                        <a:rPr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is used to create the page structure or content. Structure</a:t>
                      </a:r>
                      <a:endParaRPr sz="14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includes </a:t>
                      </a:r>
                      <a:r>
                        <a:rPr b="1"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Headings</a:t>
                      </a:r>
                      <a:r>
                        <a:rPr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, </a:t>
                      </a:r>
                      <a:r>
                        <a:rPr b="1"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Paragraphs</a:t>
                      </a:r>
                      <a:r>
                        <a:rPr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, </a:t>
                      </a:r>
                      <a:r>
                        <a:rPr b="1"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images</a:t>
                      </a:r>
                      <a:r>
                        <a:rPr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, </a:t>
                      </a:r>
                      <a:r>
                        <a:rPr b="1"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tables</a:t>
                      </a:r>
                      <a:r>
                        <a:rPr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, </a:t>
                      </a:r>
                      <a:r>
                        <a:rPr b="1"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division</a:t>
                      </a:r>
                      <a:r>
                        <a:rPr lang="en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, etc of the website.</a:t>
                      </a:r>
                      <a:endParaRPr sz="14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9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Structure of an HTML Document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6212050" y="1022422"/>
            <a:ext cx="23637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-38989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4265"/>
              </a:buClr>
              <a:buSzPts val="2200"/>
              <a:buFont typeface="Barlow Semi Condensed"/>
              <a:buChar char="●"/>
            </a:pPr>
            <a:r>
              <a:rPr lang="en" sz="22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&lt;!DOCTYPE&gt;</a:t>
            </a:r>
            <a:endParaRPr sz="2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89890" lvl="0" marL="36385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4265"/>
              </a:buClr>
              <a:buSzPts val="2200"/>
              <a:buFont typeface="Barlow Semi Condensed"/>
              <a:buChar char="●"/>
            </a:pPr>
            <a:r>
              <a:rPr lang="en" sz="22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&lt;html&gt;</a:t>
            </a:r>
            <a:endParaRPr sz="2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89890" lvl="0" marL="36385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4265"/>
              </a:buClr>
              <a:buSzPts val="2200"/>
              <a:buFont typeface="Barlow Semi Condensed"/>
              <a:buChar char="●"/>
            </a:pPr>
            <a:r>
              <a:rPr lang="en" sz="22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&lt;head&gt;</a:t>
            </a:r>
            <a:endParaRPr sz="2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89890" lvl="0" marL="36385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4265"/>
              </a:buClr>
              <a:buSzPts val="2200"/>
              <a:buFont typeface="Barlow Semi Condensed"/>
              <a:buChar char="●"/>
            </a:pPr>
            <a:r>
              <a:rPr lang="en" sz="22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&lt;title&gt;</a:t>
            </a:r>
            <a:endParaRPr sz="2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89890" lvl="0" marL="36385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84265"/>
              </a:buClr>
              <a:buSzPts val="2200"/>
              <a:buFont typeface="Barlow Semi Condensed"/>
              <a:buChar char="●"/>
            </a:pPr>
            <a:r>
              <a:rPr lang="en" sz="22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&lt;meta&gt;</a:t>
            </a:r>
            <a:endParaRPr sz="2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89890" lvl="0" marL="36385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4265"/>
              </a:buClr>
              <a:buSzPts val="2200"/>
              <a:buFont typeface="Barlow Semi Condensed"/>
              <a:buChar char="●"/>
            </a:pPr>
            <a:r>
              <a:rPr lang="en" sz="22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&lt;body&gt;</a:t>
            </a:r>
            <a:endParaRPr sz="2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13" name="Google Shape;413;p49"/>
          <p:cNvSpPr txBox="1"/>
          <p:nvPr/>
        </p:nvSpPr>
        <p:spPr>
          <a:xfrm>
            <a:off x="166325" y="641001"/>
            <a:ext cx="4949700" cy="32406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 My First HTML Page&lt;/title&gt;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80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&lt;meta charset="UTF-8"&gt;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&lt;body&gt;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Welcome to My First HTML page!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&lt;/body&gt;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1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0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Exercise</a:t>
            </a: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1 : Create your first HTML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20" name="Google Shape;4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0"/>
          <p:cNvSpPr txBox="1"/>
          <p:nvPr/>
        </p:nvSpPr>
        <p:spPr>
          <a:xfrm>
            <a:off x="995750" y="2044175"/>
            <a:ext cx="6991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2159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Follow these simple steps:</a:t>
            </a:r>
            <a:endParaRPr sz="2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marR="0" rtl="0" algn="l">
              <a:lnSpc>
                <a:spcPct val="1275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116225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House Rules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idx="4294967295" type="body"/>
          </p:nvPr>
        </p:nvSpPr>
        <p:spPr>
          <a:xfrm>
            <a:off x="1436699" y="705990"/>
            <a:ext cx="25056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Be On Time.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5010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Sign in at least 5 minutes  before the class.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Turn On Camera. 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Always turn your camera on so  we can see each other.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Mute Your Mic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when you are not talking.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5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Be prepared.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500" y="887262"/>
            <a:ext cx="634250" cy="6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496" y="2239535"/>
            <a:ext cx="634249" cy="45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2149" y="904646"/>
            <a:ext cx="634250" cy="599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5642080" y="851321"/>
            <a:ext cx="2554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2697" y="2189024"/>
            <a:ext cx="1053151" cy="5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8501" y="3123525"/>
            <a:ext cx="634250" cy="8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72152" y="3144974"/>
            <a:ext cx="634250" cy="76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8494" y="4379668"/>
            <a:ext cx="634250" cy="28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72146" y="4349546"/>
            <a:ext cx="634250" cy="34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5756475" y="706000"/>
            <a:ext cx="2978700" cy="3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Avoiding eating during the online session.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Dress Properly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Wear something comfortable but  presentable.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Raise Your Hand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5391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If you need help or want to ask  something.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Enjoy Learning !</a:t>
            </a:r>
            <a:endParaRPr sz="1700">
              <a:solidFill>
                <a:srgbClr val="07376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Structure of an HTML Document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28" name="Google Shape;4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1"/>
          <p:cNvSpPr txBox="1"/>
          <p:nvPr/>
        </p:nvSpPr>
        <p:spPr>
          <a:xfrm>
            <a:off x="293100" y="1908775"/>
            <a:ext cx="8725500" cy="7473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128600" y="539850"/>
            <a:ext cx="8725500" cy="4239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 Notepad type;</a:t>
            </a:r>
            <a:endParaRPr sz="27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2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Structure of an HTML Document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2"/>
          <p:cNvSpPr txBox="1"/>
          <p:nvPr/>
        </p:nvSpPr>
        <p:spPr>
          <a:xfrm>
            <a:off x="293100" y="1908775"/>
            <a:ext cx="8725500" cy="14859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9" name="Google Shape;439;p52"/>
          <p:cNvSpPr txBox="1"/>
          <p:nvPr/>
        </p:nvSpPr>
        <p:spPr>
          <a:xfrm>
            <a:off x="128600" y="539850"/>
            <a:ext cx="8725500" cy="3777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 Notepad type;</a:t>
            </a:r>
            <a:endParaRPr sz="24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3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Structure of an HTML Document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3"/>
          <p:cNvSpPr txBox="1"/>
          <p:nvPr/>
        </p:nvSpPr>
        <p:spPr>
          <a:xfrm>
            <a:off x="437850" y="1618862"/>
            <a:ext cx="8725500" cy="2224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&lt;head&gt;                 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4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Structure of an HTML Document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54" name="Google Shape;4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4"/>
          <p:cNvSpPr txBox="1"/>
          <p:nvPr/>
        </p:nvSpPr>
        <p:spPr>
          <a:xfrm>
            <a:off x="147500" y="1238650"/>
            <a:ext cx="8687700" cy="2224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 My First HTML Page&lt;/title&gt;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5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Structure of an HTML Document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/>
        </p:nvSpPr>
        <p:spPr>
          <a:xfrm>
            <a:off x="147500" y="1039450"/>
            <a:ext cx="8687700" cy="2594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 My First HTML Page&lt;/title&gt;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80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&lt;meta charset="UTF-8"&gt;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6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Structure of an HTML Document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70" name="Google Shape;4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6"/>
          <p:cNvSpPr txBox="1"/>
          <p:nvPr/>
        </p:nvSpPr>
        <p:spPr>
          <a:xfrm>
            <a:off x="242525" y="717200"/>
            <a:ext cx="8687700" cy="37026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 My First HTML Page&lt;/title&gt;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80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&lt;meta charset="UTF-8"&gt;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&lt;body&gt;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&lt;/body&gt;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Structure of an HTML Document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78" name="Google Shape;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 txBox="1"/>
          <p:nvPr/>
        </p:nvSpPr>
        <p:spPr>
          <a:xfrm>
            <a:off x="166325" y="641000"/>
            <a:ext cx="8687700" cy="37026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 My First HTML Page&lt;/title&gt;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80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&lt;meta charset="UTF-8"&gt;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&lt;body&gt;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Welcome to My First HTML page!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&lt;/body&gt;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8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Exercise 1 : Create your first HTML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86" name="Google Shape;4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8"/>
          <p:cNvSpPr txBox="1"/>
          <p:nvPr/>
        </p:nvSpPr>
        <p:spPr>
          <a:xfrm>
            <a:off x="278850" y="1625263"/>
            <a:ext cx="85863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marR="0" rtl="0" algn="l">
              <a:lnSpc>
                <a:spcPct val="1142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1.</a:t>
            </a:r>
            <a:r>
              <a:rPr lang="en" sz="29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Save page as index.html file on your system.</a:t>
            </a:r>
            <a:endParaRPr sz="29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2. </a:t>
            </a:r>
            <a:r>
              <a:rPr lang="en" sz="29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Double click the file and your page is live on browser.</a:t>
            </a:r>
            <a:endParaRPr sz="29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marR="0" rtl="0" algn="l">
              <a:lnSpc>
                <a:spcPct val="1275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Present your first HTML page!</a:t>
            </a:r>
            <a:endParaRPr sz="29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9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HTML Tags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94" name="Google Shape;4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59"/>
          <p:cNvGraphicFramePr/>
          <p:nvPr/>
        </p:nvGraphicFramePr>
        <p:xfrm>
          <a:off x="172165" y="6030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{3D23719B-76AC-4866-85F6-E8E3C1C64613}</a:tableStyleId>
              </a:tblPr>
              <a:tblGrid>
                <a:gridCol w="1630675"/>
                <a:gridCol w="6198975"/>
              </a:tblGrid>
              <a:tr h="383400">
                <a:tc>
                  <a:txBody>
                    <a:bodyPr/>
                    <a:lstStyle/>
                    <a:p>
                      <a:pPr indent="0" lvl="0" marL="3797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Tag Name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Use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C7C7"/>
                    </a:solidFill>
                  </a:tcPr>
                </a:tc>
              </a:tr>
              <a:tr h="383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&lt;h1&gt; &lt;/h1&gt;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 section heading level 1. Headings are up to &lt;h6&gt; &lt;/h6&gt;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3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&lt;p&gt; &lt;/p&gt;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 paragraph tag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3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&lt;a&gt; &lt;/a&gt;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Hyperlink, formerly anchor tag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3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&lt;img&gt;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An image tag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3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&lt;br&gt;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Line break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3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&lt;b&gt; &lt;/b&gt;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Bold text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3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&lt;div&gt; &lt;/div&gt;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Division, a block-level element for grouping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3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&lt;span&gt; &lt;/span&gt;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An inline level grouping element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02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&lt;!--	--&gt;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1019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Insert comment in the source code. A short description of code.  Not displayed in the browser.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0"/>
          <p:cNvSpPr txBox="1"/>
          <p:nvPr>
            <p:ph type="title"/>
          </p:nvPr>
        </p:nvSpPr>
        <p:spPr>
          <a:xfrm>
            <a:off x="128600" y="0"/>
            <a:ext cx="8725500" cy="3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Attributes</a:t>
            </a:r>
            <a:endParaRPr b="0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02" name="Google Shape;5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0"/>
          <p:cNvSpPr txBox="1"/>
          <p:nvPr/>
        </p:nvSpPr>
        <p:spPr>
          <a:xfrm>
            <a:off x="338901" y="654074"/>
            <a:ext cx="6203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-35814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4265"/>
              </a:buClr>
              <a:buSzPts val="1700"/>
              <a:buFont typeface="Barlow Semi Condensed"/>
              <a:buChar char="●"/>
            </a:pP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Provides additional information about the html tags or elements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8140" lvl="0" marL="36385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4265"/>
              </a:buClr>
              <a:buSzPts val="1700"/>
              <a:buFont typeface="Barlow Semi Condensed"/>
              <a:buChar char="●"/>
            </a:pPr>
            <a:r>
              <a:rPr lang="en" sz="17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Two parts of attribute: attribute name and attribute value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1022300" y="1686400"/>
            <a:ext cx="1025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TAG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797725" y="1994518"/>
            <a:ext cx="1695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4265"/>
                </a:solidFill>
                <a:latin typeface="Roboto"/>
                <a:ea typeface="Roboto"/>
                <a:cs typeface="Roboto"/>
                <a:sym typeface="Roboto"/>
              </a:rPr>
              <a:t>Name	 Value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60"/>
          <p:cNvSpPr txBox="1"/>
          <p:nvPr/>
        </p:nvSpPr>
        <p:spPr>
          <a:xfrm>
            <a:off x="2879537" y="1686390"/>
            <a:ext cx="30093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</a:t>
            </a:r>
            <a:r>
              <a:rPr b="1" lang="en" sz="1600">
                <a:solidFill>
                  <a:srgbClr val="28426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ATTRIBUTES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140716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4265"/>
                </a:solidFill>
                <a:latin typeface="Roboto"/>
                <a:ea typeface="Roboto"/>
                <a:cs typeface="Roboto"/>
                <a:sym typeface="Roboto"/>
              </a:rPr>
              <a:t>Name	Value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60"/>
          <p:cNvSpPr/>
          <p:nvPr/>
        </p:nvSpPr>
        <p:spPr>
          <a:xfrm>
            <a:off x="244350" y="2593026"/>
            <a:ext cx="7737523" cy="483718"/>
          </a:xfrm>
          <a:custGeom>
            <a:rect b="b" l="l" r="r" t="t"/>
            <a:pathLst>
              <a:path extrusionOk="0" h="365760" w="7623175">
                <a:moveTo>
                  <a:pt x="7622620" y="365759"/>
                </a:moveTo>
                <a:lnTo>
                  <a:pt x="0" y="365759"/>
                </a:lnTo>
                <a:lnTo>
                  <a:pt x="0" y="0"/>
                </a:lnTo>
                <a:lnTo>
                  <a:pt x="7622620" y="0"/>
                </a:lnTo>
                <a:lnTo>
                  <a:pt x="7622620" y="365759"/>
                </a:lnTo>
                <a:close/>
              </a:path>
            </a:pathLst>
          </a:custGeom>
          <a:solidFill>
            <a:srgbClr val="282C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0"/>
          <p:cNvSpPr txBox="1"/>
          <p:nvPr/>
        </p:nvSpPr>
        <p:spPr>
          <a:xfrm>
            <a:off x="1098851" y="2560094"/>
            <a:ext cx="6891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BB2BE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4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img </a:t>
            </a:r>
            <a:r>
              <a:rPr lang="en" sz="24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2400">
                <a:solidFill>
                  <a:srgbClr val="ABB2BE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98C378"/>
                </a:solidFill>
                <a:latin typeface="Courier New"/>
                <a:ea typeface="Courier New"/>
                <a:cs typeface="Courier New"/>
                <a:sym typeface="Courier New"/>
              </a:rPr>
              <a:t>"picture.png" </a:t>
            </a:r>
            <a:r>
              <a:rPr lang="en" sz="24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" sz="2400">
                <a:solidFill>
                  <a:srgbClr val="ABB2BE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98C378"/>
                </a:solidFill>
                <a:latin typeface="Courier New"/>
                <a:ea typeface="Courier New"/>
                <a:cs typeface="Courier New"/>
                <a:sym typeface="Courier New"/>
              </a:rPr>
              <a:t>"picture"</a:t>
            </a:r>
            <a:r>
              <a:rPr lang="en" sz="2400">
                <a:solidFill>
                  <a:srgbClr val="ABB2BE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0"/>
          <p:cNvSpPr/>
          <p:nvPr/>
        </p:nvSpPr>
        <p:spPr>
          <a:xfrm>
            <a:off x="1379568" y="2086849"/>
            <a:ext cx="6403999" cy="574413"/>
          </a:xfrm>
          <a:custGeom>
            <a:rect b="b" l="l" r="r" t="t"/>
            <a:pathLst>
              <a:path extrusionOk="0" h="434339" w="6309359">
                <a:moveTo>
                  <a:pt x="739141" y="434339"/>
                </a:moveTo>
                <a:lnTo>
                  <a:pt x="740987" y="365697"/>
                </a:lnTo>
                <a:lnTo>
                  <a:pt x="746125" y="306082"/>
                </a:lnTo>
                <a:lnTo>
                  <a:pt x="753960" y="259071"/>
                </a:lnTo>
                <a:lnTo>
                  <a:pt x="763895" y="228241"/>
                </a:lnTo>
                <a:lnTo>
                  <a:pt x="775335" y="217170"/>
                </a:lnTo>
                <a:lnTo>
                  <a:pt x="3488058" y="217170"/>
                </a:lnTo>
                <a:lnTo>
                  <a:pt x="3499498" y="206098"/>
                </a:lnTo>
                <a:lnTo>
                  <a:pt x="3509433" y="175268"/>
                </a:lnTo>
                <a:lnTo>
                  <a:pt x="3517268" y="128257"/>
                </a:lnTo>
                <a:lnTo>
                  <a:pt x="3522406" y="68642"/>
                </a:lnTo>
                <a:lnTo>
                  <a:pt x="3524251" y="0"/>
                </a:lnTo>
                <a:lnTo>
                  <a:pt x="3526097" y="68642"/>
                </a:lnTo>
                <a:lnTo>
                  <a:pt x="3531235" y="128257"/>
                </a:lnTo>
                <a:lnTo>
                  <a:pt x="3539070" y="175268"/>
                </a:lnTo>
                <a:lnTo>
                  <a:pt x="3560445" y="217170"/>
                </a:lnTo>
                <a:lnTo>
                  <a:pt x="6273167" y="217170"/>
                </a:lnTo>
                <a:lnTo>
                  <a:pt x="6284607" y="228241"/>
                </a:lnTo>
                <a:lnTo>
                  <a:pt x="6294543" y="259071"/>
                </a:lnTo>
                <a:lnTo>
                  <a:pt x="6302378" y="306082"/>
                </a:lnTo>
                <a:lnTo>
                  <a:pt x="6307516" y="365697"/>
                </a:lnTo>
                <a:lnTo>
                  <a:pt x="6309361" y="434339"/>
                </a:lnTo>
              </a:path>
              <a:path extrusionOk="0" h="434339" w="6309359">
                <a:moveTo>
                  <a:pt x="0" y="381825"/>
                </a:moveTo>
                <a:lnTo>
                  <a:pt x="2445" y="309157"/>
                </a:lnTo>
                <a:lnTo>
                  <a:pt x="9112" y="249816"/>
                </a:lnTo>
                <a:lnTo>
                  <a:pt x="19002" y="209807"/>
                </a:lnTo>
                <a:lnTo>
                  <a:pt x="31113" y="195136"/>
                </a:lnTo>
                <a:lnTo>
                  <a:pt x="188524" y="195136"/>
                </a:lnTo>
                <a:lnTo>
                  <a:pt x="200635" y="180465"/>
                </a:lnTo>
                <a:lnTo>
                  <a:pt x="210525" y="140456"/>
                </a:lnTo>
                <a:lnTo>
                  <a:pt x="217193" y="81114"/>
                </a:lnTo>
                <a:lnTo>
                  <a:pt x="219638" y="8446"/>
                </a:lnTo>
                <a:lnTo>
                  <a:pt x="222083" y="81114"/>
                </a:lnTo>
                <a:lnTo>
                  <a:pt x="228751" y="140456"/>
                </a:lnTo>
                <a:lnTo>
                  <a:pt x="238641" y="180465"/>
                </a:lnTo>
                <a:lnTo>
                  <a:pt x="250752" y="195136"/>
                </a:lnTo>
                <a:lnTo>
                  <a:pt x="395609" y="195136"/>
                </a:lnTo>
                <a:lnTo>
                  <a:pt x="407720" y="209807"/>
                </a:lnTo>
                <a:lnTo>
                  <a:pt x="417609" y="249816"/>
                </a:lnTo>
                <a:lnTo>
                  <a:pt x="424277" y="309157"/>
                </a:lnTo>
                <a:lnTo>
                  <a:pt x="426722" y="381825"/>
                </a:lnTo>
              </a:path>
            </a:pathLst>
          </a:custGeom>
          <a:noFill/>
          <a:ln cap="flat" cmpd="sng" w="15850">
            <a:solidFill>
              <a:srgbClr val="3B7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323025" y="919497"/>
            <a:ext cx="1235400" cy="374400"/>
          </a:xfrm>
          <a:prstGeom prst="rect">
            <a:avLst/>
          </a:prstGeom>
          <a:solidFill>
            <a:srgbClr val="4285F4"/>
          </a:solidFill>
          <a:ln cap="flat" cmpd="sng" w="25375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64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WHO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323025" y="1761001"/>
            <a:ext cx="1235400" cy="374400"/>
          </a:xfrm>
          <a:prstGeom prst="rect">
            <a:avLst/>
          </a:prstGeom>
          <a:solidFill>
            <a:srgbClr val="FFAB40"/>
          </a:solidFill>
          <a:ln cap="flat" cmpd="sng" w="25375">
            <a:solidFill>
              <a:srgbClr val="EE8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64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WHY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323036" y="2619454"/>
            <a:ext cx="1235400" cy="374400"/>
          </a:xfrm>
          <a:prstGeom prst="rect">
            <a:avLst/>
          </a:prstGeom>
          <a:solidFill>
            <a:srgbClr val="0097A7"/>
          </a:solidFill>
          <a:ln cap="flat" cmpd="sng" w="25375">
            <a:solidFill>
              <a:srgbClr val="0071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314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WHAT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323025" y="3443998"/>
            <a:ext cx="1235400" cy="374400"/>
          </a:xfrm>
          <a:prstGeom prst="rect">
            <a:avLst/>
          </a:prstGeom>
          <a:solidFill>
            <a:srgbClr val="C00000"/>
          </a:solidFill>
          <a:ln cap="flat" cmpd="sng" w="25375">
            <a:solidFill>
              <a:srgbClr val="8D01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55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HOW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847823" y="783025"/>
            <a:ext cx="2186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are you?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are we?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1847823" y="1651363"/>
            <a:ext cx="47010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are you here?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should you finish the course?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1847823" y="2538600"/>
            <a:ext cx="50226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Web Development?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are Web Development Stacks?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1847823" y="3363142"/>
            <a:ext cx="5339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to become a Web Developer?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to apply what you will learn today?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1"/>
          <p:cNvSpPr txBox="1"/>
          <p:nvPr>
            <p:ph type="title"/>
          </p:nvPr>
        </p:nvSpPr>
        <p:spPr>
          <a:xfrm>
            <a:off x="128600" y="0"/>
            <a:ext cx="8725500" cy="3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Attributes</a:t>
            </a:r>
            <a:endParaRPr b="0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16" name="Google Shape;5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7" name="Google Shape;517;p61"/>
          <p:cNvGraphicFramePr/>
          <p:nvPr/>
        </p:nvGraphicFramePr>
        <p:xfrm>
          <a:off x="213840" y="5658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{3D23719B-76AC-4866-85F6-E8E3C1C64613}</a:tableStyleId>
              </a:tblPr>
              <a:tblGrid>
                <a:gridCol w="1630675"/>
                <a:gridCol w="6198975"/>
              </a:tblGrid>
              <a:tr h="377300">
                <a:tc>
                  <a:txBody>
                    <a:bodyPr/>
                    <a:lstStyle/>
                    <a:p>
                      <a:pPr indent="0" lvl="0" marL="161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Attribute Name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Description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C7C7"/>
                    </a:solidFill>
                  </a:tcPr>
                </a:tc>
              </a:tr>
              <a:tr h="5415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href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Hypertext Reference specifies the url (web address) for a link.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&lt;a href="about.html"&gt;About&lt;/a&gt;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0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15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src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Source of media elements like images, iframes, Audio, Video.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&lt;img src="logo.png"&gt;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15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id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Set unique id of single element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&lt;h1 id=“MyHeader"&gt; My First HTML Page &lt;/h1&gt;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15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class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Group single or multiple elements.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&lt;p class=“intro"&gt;This is an Introduction&lt;/p&gt;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67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style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Specifies an inline style for an element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&lt;p style="color:green"&gt;This is color green paragraph.&lt;/p&gt;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15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alt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Specifies an alternative text.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&lt;img src="logo.png" alt=“Company Logo“ &gt;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15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title</a:t>
                      </a:r>
                      <a:endParaRPr sz="1700" u="none" cap="none" strike="noStrike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Tooltip of an element.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&lt;img src="logo.png" title=“This is Company logo”&gt;</a:t>
                      </a:r>
                      <a:endParaRPr sz="17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2"/>
          <p:cNvSpPr/>
          <p:nvPr/>
        </p:nvSpPr>
        <p:spPr>
          <a:xfrm>
            <a:off x="61150" y="-30625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2"/>
          <p:cNvSpPr txBox="1"/>
          <p:nvPr>
            <p:ph type="title"/>
          </p:nvPr>
        </p:nvSpPr>
        <p:spPr>
          <a:xfrm>
            <a:off x="189825" y="-30625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Activity 1 : Create an HTML File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24" name="Google Shape;5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502" y="4636800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2"/>
          <p:cNvSpPr txBox="1"/>
          <p:nvPr/>
        </p:nvSpPr>
        <p:spPr>
          <a:xfrm>
            <a:off x="254275" y="551475"/>
            <a:ext cx="3529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Follow these simple steps: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3383" lvl="0" marL="431800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"/>
              <a:buAutoNum type="arabicPeriod"/>
            </a:pPr>
            <a:r>
              <a:rPr lang="en" sz="17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 a text editor, e.g. Notepad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338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"/>
              <a:buAutoNum type="arabicPeriod"/>
            </a:pPr>
            <a:r>
              <a:rPr lang="en" sz="17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 the following text :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89825" y="1833297"/>
            <a:ext cx="54963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-41338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"/>
              <a:buAutoNum type="arabicPeriod" startAt="3"/>
            </a:pPr>
            <a:r>
              <a:rPr lang="en" sz="17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Save the file as index.html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338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"/>
              <a:buAutoNum type="arabicPeriod" startAt="3"/>
            </a:pPr>
            <a:r>
              <a:rPr lang="en" sz="17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Double click the file and your page is live on browser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3383" lvl="0" marL="43180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"/>
              <a:buAutoNum type="arabicPeriod" startAt="3"/>
            </a:pPr>
            <a:r>
              <a:rPr lang="en" sz="17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Add the following text to the page: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27" name="Google Shape;527;p62"/>
          <p:cNvSpPr txBox="1"/>
          <p:nvPr/>
        </p:nvSpPr>
        <p:spPr>
          <a:xfrm>
            <a:off x="254275" y="3820282"/>
            <a:ext cx="3662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-41338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"/>
              <a:buAutoNum type="arabicPeriod" startAt="6"/>
            </a:pPr>
            <a:r>
              <a:rPr lang="en" sz="17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Save the file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338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"/>
              <a:buAutoNum type="arabicPeriod" startAt="6"/>
            </a:pPr>
            <a:r>
              <a:rPr lang="en" sz="17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Discuss what your page look like.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28" name="Google Shape;528;p62"/>
          <p:cNvSpPr txBox="1"/>
          <p:nvPr/>
        </p:nvSpPr>
        <p:spPr>
          <a:xfrm>
            <a:off x="1230298" y="1515384"/>
            <a:ext cx="3231000" cy="231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My First HTML page.</a:t>
            </a:r>
            <a:endParaRPr sz="15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529" name="Google Shape;529;p62"/>
          <p:cNvSpPr/>
          <p:nvPr/>
        </p:nvSpPr>
        <p:spPr>
          <a:xfrm>
            <a:off x="1230298" y="2848485"/>
            <a:ext cx="4784884" cy="863594"/>
          </a:xfrm>
          <a:custGeom>
            <a:rect b="b" l="l" r="r" t="t"/>
            <a:pathLst>
              <a:path extrusionOk="0" h="788670" w="4503420">
                <a:moveTo>
                  <a:pt x="4503419" y="788646"/>
                </a:moveTo>
                <a:lnTo>
                  <a:pt x="0" y="788646"/>
                </a:lnTo>
                <a:lnTo>
                  <a:pt x="0" y="0"/>
                </a:lnTo>
                <a:lnTo>
                  <a:pt x="4503419" y="0"/>
                </a:lnTo>
                <a:lnTo>
                  <a:pt x="4503419" y="788646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2"/>
          <p:cNvSpPr txBox="1"/>
          <p:nvPr/>
        </p:nvSpPr>
        <p:spPr>
          <a:xfrm>
            <a:off x="1316328" y="2927477"/>
            <a:ext cx="41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104266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Welcome to My First HTML page!  I am { write your name}.</a:t>
            </a:r>
            <a:endParaRPr sz="15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My passions are { write 3 passions/interests }.</a:t>
            </a:r>
            <a:endParaRPr sz="15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3"/>
          <p:cNvSpPr txBox="1"/>
          <p:nvPr>
            <p:ph type="title"/>
          </p:nvPr>
        </p:nvSpPr>
        <p:spPr>
          <a:xfrm>
            <a:off x="128600" y="0"/>
            <a:ext cx="8725500" cy="3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Exercise 1.a: Create Your First HTML page with Tags and Attributes</a:t>
            </a:r>
            <a:endParaRPr b="0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3"/>
          <p:cNvSpPr txBox="1"/>
          <p:nvPr/>
        </p:nvSpPr>
        <p:spPr>
          <a:xfrm>
            <a:off x="128600" y="700650"/>
            <a:ext cx="5282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-45148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Barlow Semi Condensed"/>
              <a:buAutoNum type="arabicPeriod"/>
            </a:pPr>
            <a:r>
              <a:rPr lang="en" sz="23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Continue with your first html page.</a:t>
            </a:r>
            <a:endParaRPr sz="23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51483" lvl="0" marL="4318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Barlow Semi Condensed"/>
              <a:buAutoNum type="arabicPeriod"/>
            </a:pPr>
            <a:r>
              <a:rPr lang="en" sz="23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Add the HTML tags and attributes.</a:t>
            </a:r>
            <a:endParaRPr sz="23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51483" lvl="0" marL="4318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Barlow Semi Condensed"/>
              <a:buAutoNum type="arabicPeriod"/>
            </a:pPr>
            <a:r>
              <a:rPr lang="en" sz="23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Save the file</a:t>
            </a:r>
            <a:endParaRPr sz="23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51483" lvl="0" marL="4318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Barlow Semi Condensed"/>
              <a:buAutoNum type="arabicPeriod"/>
            </a:pPr>
            <a:r>
              <a:rPr lang="en" sz="23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Refresh the page on your browser</a:t>
            </a:r>
            <a:endParaRPr sz="23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51483" lvl="0" marL="4318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Barlow Semi Condensed"/>
              <a:buAutoNum type="arabicPeriod"/>
            </a:pPr>
            <a:r>
              <a:rPr lang="en" sz="23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Discuss the difference</a:t>
            </a:r>
            <a:endParaRPr sz="23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4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Structure of an HTML Document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45" name="Google Shape;5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4"/>
          <p:cNvSpPr txBox="1"/>
          <p:nvPr/>
        </p:nvSpPr>
        <p:spPr>
          <a:xfrm>
            <a:off x="228150" y="1248650"/>
            <a:ext cx="8687700" cy="37026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 My First HTML Page&lt;/title&gt;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80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&lt;meta charset="UTF-8"&gt;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&lt;body&gt;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Welcome to My First HTML page!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&lt;/body&gt;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4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547" name="Google Shape;547;p64"/>
          <p:cNvSpPr txBox="1"/>
          <p:nvPr/>
        </p:nvSpPr>
        <p:spPr>
          <a:xfrm>
            <a:off x="242275" y="484525"/>
            <a:ext cx="64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Notepad/Text edit (previous activity)</a:t>
            </a:r>
            <a:endParaRPr b="1" sz="18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5"/>
          <p:cNvSpPr txBox="1"/>
          <p:nvPr>
            <p:ph type="title"/>
          </p:nvPr>
        </p:nvSpPr>
        <p:spPr>
          <a:xfrm>
            <a:off x="75025" y="-14000"/>
            <a:ext cx="8725500" cy="69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Tags and Attributes</a:t>
            </a:r>
            <a:endParaRPr b="0"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54" name="Google Shape;5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5"/>
          <p:cNvSpPr/>
          <p:nvPr/>
        </p:nvSpPr>
        <p:spPr>
          <a:xfrm>
            <a:off x="220232" y="579500"/>
            <a:ext cx="8005000" cy="3728236"/>
          </a:xfrm>
          <a:custGeom>
            <a:rect b="b" l="l" r="r" t="t"/>
            <a:pathLst>
              <a:path extrusionOk="0" h="3559175" w="7886700">
                <a:moveTo>
                  <a:pt x="7886699" y="3558635"/>
                </a:moveTo>
                <a:lnTo>
                  <a:pt x="0" y="3558635"/>
                </a:lnTo>
                <a:lnTo>
                  <a:pt x="0" y="0"/>
                </a:lnTo>
                <a:lnTo>
                  <a:pt x="7886699" y="0"/>
                </a:lnTo>
                <a:lnTo>
                  <a:pt x="7886699" y="3558635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65"/>
          <p:cNvSpPr txBox="1"/>
          <p:nvPr/>
        </p:nvSpPr>
        <p:spPr>
          <a:xfrm>
            <a:off x="192775" y="958525"/>
            <a:ext cx="8490000" cy="3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403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&lt;title&gt;My First HTML Page&lt;/title&gt;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93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&lt;meta charset="UTF-8"&gt;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&lt;body&gt;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&lt;h1 style="color:blue; text-align:center;"&gt; Welcome to My First HTML page! &lt;/h1&gt;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&lt;/body&gt;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cxnSp>
        <p:nvCxnSpPr>
          <p:cNvPr id="557" name="Google Shape;557;p65"/>
          <p:cNvCxnSpPr/>
          <p:nvPr/>
        </p:nvCxnSpPr>
        <p:spPr>
          <a:xfrm>
            <a:off x="652250" y="3727175"/>
            <a:ext cx="3745800" cy="186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65"/>
          <p:cNvCxnSpPr/>
          <p:nvPr/>
        </p:nvCxnSpPr>
        <p:spPr>
          <a:xfrm flipH="1" rot="10800000">
            <a:off x="8069325" y="3736500"/>
            <a:ext cx="376200" cy="93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65"/>
          <p:cNvSpPr txBox="1"/>
          <p:nvPr>
            <p:ph type="title"/>
          </p:nvPr>
        </p:nvSpPr>
        <p:spPr>
          <a:xfrm>
            <a:off x="3414625" y="0"/>
            <a:ext cx="87255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6"/>
          <p:cNvSpPr txBox="1"/>
          <p:nvPr>
            <p:ph type="title"/>
          </p:nvPr>
        </p:nvSpPr>
        <p:spPr>
          <a:xfrm>
            <a:off x="75025" y="0"/>
            <a:ext cx="8725500" cy="69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Tags and Attributes</a:t>
            </a:r>
            <a:endParaRPr b="0"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66" name="Google Shape;5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6"/>
          <p:cNvSpPr/>
          <p:nvPr/>
        </p:nvSpPr>
        <p:spPr>
          <a:xfrm>
            <a:off x="220232" y="579500"/>
            <a:ext cx="8005000" cy="3728236"/>
          </a:xfrm>
          <a:custGeom>
            <a:rect b="b" l="l" r="r" t="t"/>
            <a:pathLst>
              <a:path extrusionOk="0" h="3559175" w="7886700">
                <a:moveTo>
                  <a:pt x="7886699" y="3558635"/>
                </a:moveTo>
                <a:lnTo>
                  <a:pt x="0" y="3558635"/>
                </a:lnTo>
                <a:lnTo>
                  <a:pt x="0" y="0"/>
                </a:lnTo>
                <a:lnTo>
                  <a:pt x="7886699" y="0"/>
                </a:lnTo>
                <a:lnTo>
                  <a:pt x="7886699" y="3558635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6"/>
          <p:cNvSpPr txBox="1"/>
          <p:nvPr/>
        </p:nvSpPr>
        <p:spPr>
          <a:xfrm>
            <a:off x="207350" y="581225"/>
            <a:ext cx="83280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403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&lt;title&gt;My First HTML Page&lt;/title&gt;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93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&lt;meta charset="UTF-8"&gt;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&lt;body&gt;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&lt;h1 style="color:blue; text-align:center;"&gt; Welcome to My First HTML page &lt;/h1&gt;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&lt;p style=“color:green”&gt; I am ….&lt;/p&gt;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&lt;/body&gt;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20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cxnSp>
        <p:nvCxnSpPr>
          <p:cNvPr id="569" name="Google Shape;569;p66"/>
          <p:cNvCxnSpPr/>
          <p:nvPr/>
        </p:nvCxnSpPr>
        <p:spPr>
          <a:xfrm>
            <a:off x="559075" y="3652625"/>
            <a:ext cx="35781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7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7"/>
          <p:cNvSpPr txBox="1"/>
          <p:nvPr>
            <p:ph type="title"/>
          </p:nvPr>
        </p:nvSpPr>
        <p:spPr>
          <a:xfrm>
            <a:off x="151225" y="0"/>
            <a:ext cx="8725500" cy="69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Tags and Attributes</a:t>
            </a:r>
            <a:endParaRPr b="0"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76" name="Google Shape;5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7"/>
          <p:cNvSpPr/>
          <p:nvPr/>
        </p:nvSpPr>
        <p:spPr>
          <a:xfrm>
            <a:off x="220232" y="579500"/>
            <a:ext cx="8005000" cy="3728236"/>
          </a:xfrm>
          <a:custGeom>
            <a:rect b="b" l="l" r="r" t="t"/>
            <a:pathLst>
              <a:path extrusionOk="0" h="3559175" w="7886700">
                <a:moveTo>
                  <a:pt x="7886699" y="3558635"/>
                </a:moveTo>
                <a:lnTo>
                  <a:pt x="0" y="3558635"/>
                </a:lnTo>
                <a:lnTo>
                  <a:pt x="0" y="0"/>
                </a:lnTo>
                <a:lnTo>
                  <a:pt x="7886699" y="0"/>
                </a:lnTo>
                <a:lnTo>
                  <a:pt x="7886699" y="3558635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7"/>
          <p:cNvSpPr txBox="1"/>
          <p:nvPr/>
        </p:nvSpPr>
        <p:spPr>
          <a:xfrm>
            <a:off x="207350" y="581225"/>
            <a:ext cx="8725500" cy="4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403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&lt;title&gt;My First HTML Page&lt;/title&gt;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93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&lt;meta charset="UTF-8"&gt;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&lt;body&gt;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&lt;h1 style="color:blue; text-align:center;"&gt; Welcome to My First HTML page &lt;/h1&gt;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&lt;p style=“color:green”&gt; I am ….&lt;/p&gt;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&lt;p style=“color:red”&gt; My passions are …. &lt;/p&gt;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&lt;img src=“myphoto.png” alt=“Profile Photo”&gt; &lt;br/&gt;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&lt;/body&gt;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195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cxnSp>
        <p:nvCxnSpPr>
          <p:cNvPr id="579" name="Google Shape;579;p67"/>
          <p:cNvCxnSpPr/>
          <p:nvPr/>
        </p:nvCxnSpPr>
        <p:spPr>
          <a:xfrm flipH="1" rot="10800000">
            <a:off x="670900" y="4137225"/>
            <a:ext cx="4752300" cy="372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8"/>
          <p:cNvSpPr txBox="1"/>
          <p:nvPr>
            <p:ph type="title"/>
          </p:nvPr>
        </p:nvSpPr>
        <p:spPr>
          <a:xfrm>
            <a:off x="75025" y="76200"/>
            <a:ext cx="8725500" cy="69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Tags and Attributes</a:t>
            </a:r>
            <a:endParaRPr b="0"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86" name="Google Shape;5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8"/>
          <p:cNvSpPr/>
          <p:nvPr/>
        </p:nvSpPr>
        <p:spPr>
          <a:xfrm>
            <a:off x="220232" y="579500"/>
            <a:ext cx="8005000" cy="3728236"/>
          </a:xfrm>
          <a:custGeom>
            <a:rect b="b" l="l" r="r" t="t"/>
            <a:pathLst>
              <a:path extrusionOk="0" h="3559175" w="7886700">
                <a:moveTo>
                  <a:pt x="7886699" y="3558635"/>
                </a:moveTo>
                <a:lnTo>
                  <a:pt x="0" y="3558635"/>
                </a:lnTo>
                <a:lnTo>
                  <a:pt x="0" y="0"/>
                </a:lnTo>
                <a:lnTo>
                  <a:pt x="7886699" y="0"/>
                </a:lnTo>
                <a:lnTo>
                  <a:pt x="7886699" y="3558635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8"/>
          <p:cNvSpPr txBox="1"/>
          <p:nvPr/>
        </p:nvSpPr>
        <p:spPr>
          <a:xfrm>
            <a:off x="207350" y="581225"/>
            <a:ext cx="8593200" cy="4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&lt;!DOCTYPE html&gt;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&lt;html&gt;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&lt;head&gt;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403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&lt;title&gt;My First HTML Page&lt;/title&gt;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593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&lt;meta charset="UTF-8"&gt;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&lt;/head&gt;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&lt;body&gt;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&lt;h1 style="color:blue; text-align:center;"&gt; Welcome to My First HTML page &lt;/h1&gt;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&lt;p style=“color:green”&gt; I am ….&lt;/p&gt;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&lt;p style=“color:red”&gt; My passions are …. &lt;/p&gt;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&lt;img src=“myphoto.png” alt=“Profile Photo”&gt; &lt;br/&gt;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&lt;a href=“Actitivy2_html.html”&gt; This is my second webpage. &lt;/a&gt;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&lt;/body&gt;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&lt;/html&gt;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cxnSp>
        <p:nvCxnSpPr>
          <p:cNvPr id="589" name="Google Shape;589;p68"/>
          <p:cNvCxnSpPr/>
          <p:nvPr/>
        </p:nvCxnSpPr>
        <p:spPr>
          <a:xfrm flipH="1" rot="10800000">
            <a:off x="596350" y="4379475"/>
            <a:ext cx="5274000" cy="186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 txBox="1"/>
          <p:nvPr>
            <p:ph idx="9" type="title"/>
          </p:nvPr>
        </p:nvSpPr>
        <p:spPr>
          <a:xfrm>
            <a:off x="813816" y="722376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9"/>
          <p:cNvSpPr txBox="1"/>
          <p:nvPr>
            <p:ph idx="13" type="title"/>
          </p:nvPr>
        </p:nvSpPr>
        <p:spPr>
          <a:xfrm>
            <a:off x="813816" y="1801368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9"/>
          <p:cNvSpPr txBox="1"/>
          <p:nvPr>
            <p:ph idx="14" type="title"/>
          </p:nvPr>
        </p:nvSpPr>
        <p:spPr>
          <a:xfrm>
            <a:off x="813816" y="2880360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9"/>
          <p:cNvSpPr txBox="1"/>
          <p:nvPr>
            <p:ph idx="15" type="title"/>
          </p:nvPr>
        </p:nvSpPr>
        <p:spPr>
          <a:xfrm>
            <a:off x="813816" y="3959352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69"/>
          <p:cNvPicPr preferRelativeResize="0"/>
          <p:nvPr/>
        </p:nvPicPr>
        <p:blipFill rotWithShape="1">
          <a:blip r:embed="rId3">
            <a:alphaModFix/>
          </a:blip>
          <a:srcRect b="7817" l="11280" r="17321" t="0"/>
          <a:stretch/>
        </p:blipFill>
        <p:spPr>
          <a:xfrm>
            <a:off x="1865175" y="259950"/>
            <a:ext cx="6115702" cy="474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0"/>
          <p:cNvSpPr txBox="1"/>
          <p:nvPr/>
        </p:nvSpPr>
        <p:spPr>
          <a:xfrm>
            <a:off x="160725" y="2755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8426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HTML List Tag</a:t>
            </a:r>
            <a:endParaRPr sz="2500">
              <a:solidFill>
                <a:srgbClr val="284265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605" name="Google Shape;60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7350"/>
            <a:ext cx="8572256" cy="39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of Kodego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384700" y="1192163"/>
            <a:ext cx="884100" cy="374400"/>
          </a:xfrm>
          <a:prstGeom prst="rect">
            <a:avLst/>
          </a:prstGeom>
          <a:solidFill>
            <a:srgbClr val="4285F4"/>
          </a:solidFill>
          <a:ln cap="flat" cmpd="sng" w="25375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64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WHO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1522756" y="1066825"/>
            <a:ext cx="4160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are you? Intro of Mentor and Assistant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are we? About Kodego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384700" y="3298410"/>
            <a:ext cx="884100" cy="374400"/>
          </a:xfrm>
          <a:prstGeom prst="rect">
            <a:avLst/>
          </a:prstGeom>
          <a:solidFill>
            <a:srgbClr val="FFAB40"/>
          </a:solidFill>
          <a:ln cap="flat" cmpd="sng" w="25375">
            <a:solidFill>
              <a:srgbClr val="EE8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64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WHY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522757" y="3207238"/>
            <a:ext cx="58266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are you here? Course Objective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should you finish the course? Benefits and Opportunities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1"/>
          <p:cNvSpPr txBox="1"/>
          <p:nvPr>
            <p:ph idx="4294967295" type="title"/>
          </p:nvPr>
        </p:nvSpPr>
        <p:spPr>
          <a:xfrm>
            <a:off x="384725" y="505248"/>
            <a:ext cx="21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HTML List Tag</a:t>
            </a:r>
            <a:endParaRPr b="0" sz="25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612" name="Google Shape;61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25" y="950673"/>
            <a:ext cx="7816161" cy="3933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2"/>
          <p:cNvSpPr txBox="1"/>
          <p:nvPr>
            <p:ph idx="4294967295" type="title"/>
          </p:nvPr>
        </p:nvSpPr>
        <p:spPr>
          <a:xfrm>
            <a:off x="384725" y="505248"/>
            <a:ext cx="21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HTML List Tag</a:t>
            </a:r>
            <a:endParaRPr b="0" sz="25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619" name="Google Shape;61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57848"/>
            <a:ext cx="7766294" cy="393325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2"/>
          <p:cNvSpPr txBox="1"/>
          <p:nvPr/>
        </p:nvSpPr>
        <p:spPr>
          <a:xfrm>
            <a:off x="438375" y="2620450"/>
            <a:ext cx="23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3"/>
          <p:cNvSpPr txBox="1"/>
          <p:nvPr>
            <p:ph idx="4294967295" type="title"/>
          </p:nvPr>
        </p:nvSpPr>
        <p:spPr>
          <a:xfrm>
            <a:off x="384725" y="505248"/>
            <a:ext cx="71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Exercise 2: Re-create The World’s First Website</a:t>
            </a:r>
            <a:endParaRPr b="0" sz="25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627" name="Google Shape;627;p73"/>
          <p:cNvSpPr txBox="1"/>
          <p:nvPr/>
        </p:nvSpPr>
        <p:spPr>
          <a:xfrm>
            <a:off x="422676" y="1490675"/>
            <a:ext cx="73608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Create a new html file name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Apply what you have learned today, about HTML tags and attributes.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Save page as firstwebsite.html file on your system.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Double click the file and your page is live on browser.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49466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Present your version of World’s First Website!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4"/>
          <p:cNvSpPr txBox="1"/>
          <p:nvPr>
            <p:ph idx="4294967295" type="title"/>
          </p:nvPr>
        </p:nvSpPr>
        <p:spPr>
          <a:xfrm>
            <a:off x="147643" y="456723"/>
            <a:ext cx="39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World’s First Website</a:t>
            </a:r>
            <a:endParaRPr b="0" sz="25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34" name="Google Shape;634;p74"/>
          <p:cNvSpPr txBox="1"/>
          <p:nvPr/>
        </p:nvSpPr>
        <p:spPr>
          <a:xfrm>
            <a:off x="129302" y="4856043"/>
            <a:ext cx="33471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http://info.cern.ch/hypertext/WWW/TheProject.html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74"/>
          <p:cNvPicPr preferRelativeResize="0"/>
          <p:nvPr/>
        </p:nvPicPr>
        <p:blipFill rotWithShape="1">
          <a:blip r:embed="rId5">
            <a:alphaModFix/>
          </a:blip>
          <a:srcRect b="25430" l="0" r="0" t="10368"/>
          <a:stretch/>
        </p:blipFill>
        <p:spPr>
          <a:xfrm>
            <a:off x="190688" y="1003150"/>
            <a:ext cx="8762624" cy="37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 txBox="1"/>
          <p:nvPr>
            <p:ph idx="4294967295" type="title"/>
          </p:nvPr>
        </p:nvSpPr>
        <p:spPr>
          <a:xfrm>
            <a:off x="384725" y="505248"/>
            <a:ext cx="24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HTML Reference</a:t>
            </a:r>
            <a:endParaRPr b="0" sz="25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642" name="Google Shape;642;p75"/>
          <p:cNvSpPr txBox="1"/>
          <p:nvPr/>
        </p:nvSpPr>
        <p:spPr>
          <a:xfrm>
            <a:off x="499025" y="1847292"/>
            <a:ext cx="5456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/>
              </a:rPr>
              <a:t>https://www.w3schools.com/html/default.asp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5"/>
              </a:rPr>
              <a:t>https://developer.mozilla.org/en-US/docs/Learn/HTML</a:t>
            </a:r>
            <a:endParaRPr sz="1800" u="sng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6"/>
          <p:cNvSpPr txBox="1"/>
          <p:nvPr>
            <p:ph idx="4294967295" type="title"/>
          </p:nvPr>
        </p:nvSpPr>
        <p:spPr>
          <a:xfrm>
            <a:off x="422675" y="183773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Learning Outcomes</a:t>
            </a:r>
            <a:endParaRPr b="0" sz="25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649" name="Google Shape;649;p76"/>
          <p:cNvSpPr txBox="1"/>
          <p:nvPr/>
        </p:nvSpPr>
        <p:spPr>
          <a:xfrm>
            <a:off x="422676" y="1032655"/>
            <a:ext cx="3827100" cy="3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have you learned today?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Technical Skills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to Web Development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to Web Stacks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Tags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Attributes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8890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Soft Skills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Communication Skill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Research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Problem-solving</a:t>
            </a:r>
            <a:endParaRPr sz="205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t/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7"/>
          <p:cNvSpPr txBox="1"/>
          <p:nvPr>
            <p:ph idx="4294967295" type="title"/>
          </p:nvPr>
        </p:nvSpPr>
        <p:spPr>
          <a:xfrm>
            <a:off x="422675" y="183773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Day 1 Wrap Up</a:t>
            </a:r>
            <a:endParaRPr b="0" sz="25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656" name="Google Shape;656;p77"/>
          <p:cNvSpPr txBox="1"/>
          <p:nvPr/>
        </p:nvSpPr>
        <p:spPr>
          <a:xfrm>
            <a:off x="422676" y="1032655"/>
            <a:ext cx="3827100" cy="3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8900" rtl="0" algn="l">
              <a:spcBef>
                <a:spcPts val="5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Soft Skills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Communication Skills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Research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Problem-solving</a:t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Technical Skills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to Web Development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to Web Stacks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Tags</a:t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"/>
              <a:buAutoNum type="arabicPeriod"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 Attributes</a:t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Enjoy Learning!</a:t>
            </a:r>
            <a:endParaRPr sz="18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8"/>
          <p:cNvSpPr txBox="1"/>
          <p:nvPr/>
        </p:nvSpPr>
        <p:spPr>
          <a:xfrm>
            <a:off x="2410800" y="1711825"/>
            <a:ext cx="432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Thank you!</a:t>
            </a:r>
            <a:endParaRPr sz="6000">
              <a:solidFill>
                <a:schemeClr val="lt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type="title"/>
          </p:nvPr>
        </p:nvSpPr>
        <p:spPr>
          <a:xfrm>
            <a:off x="128600" y="0"/>
            <a:ext cx="87255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of Mentees</a:t>
            </a:r>
            <a:endParaRPr b="0" sz="2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335225" y="1497073"/>
            <a:ext cx="850800" cy="374400"/>
          </a:xfrm>
          <a:prstGeom prst="rect">
            <a:avLst/>
          </a:prstGeom>
          <a:solidFill>
            <a:srgbClr val="4285F4"/>
          </a:solidFill>
          <a:ln cap="flat" cmpd="sng" w="25375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64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WHO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430643" y="1377725"/>
            <a:ext cx="64683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are you? Tell something about yourself in 30 seconds.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8128" lvl="0" marL="27114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are we? Think of a Batch name that best describes the class. Type  in a chat box.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335225" y="3506690"/>
            <a:ext cx="850800" cy="374400"/>
          </a:xfrm>
          <a:prstGeom prst="rect">
            <a:avLst/>
          </a:prstGeom>
          <a:solidFill>
            <a:srgbClr val="FFAB40"/>
          </a:solidFill>
          <a:ln cap="flat" cmpd="sng" w="25375">
            <a:solidFill>
              <a:srgbClr val="EE8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164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WHY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1430644" y="3419870"/>
            <a:ext cx="6380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are you here? Reasons why you enrolled.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78128" lvl="0" marL="271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700"/>
              <a:buFont typeface="Barlow Semi Condensed"/>
              <a:buChar char="•"/>
            </a:pPr>
            <a:r>
              <a:rPr lang="en" sz="17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should you finish the course? Your motivation to finish the course.</a:t>
            </a:r>
            <a:endParaRPr sz="17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4294967295" type="title"/>
          </p:nvPr>
        </p:nvSpPr>
        <p:spPr>
          <a:xfrm>
            <a:off x="2476712" y="1272100"/>
            <a:ext cx="3373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AFFIRMATIONS</a:t>
            </a:r>
            <a:endParaRPr b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1290600" y="1893624"/>
            <a:ext cx="65628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-633095" lvl="0" marL="645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AutoNum type="arabicPeriod"/>
            </a:pPr>
            <a:r>
              <a:rPr lang="en" sz="27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 Am a Great Full-stack Developer</a:t>
            </a:r>
            <a:endParaRPr sz="2700">
              <a:solidFill>
                <a:schemeClr val="dk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633095" lvl="0" marL="645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AutoNum type="arabicPeriod"/>
            </a:pPr>
            <a:r>
              <a:rPr lang="en" sz="27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 Am Living with a Purpose</a:t>
            </a:r>
            <a:endParaRPr sz="2700">
              <a:solidFill>
                <a:schemeClr val="dk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633095" lvl="0" marL="645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AutoNum type="arabicPeriod"/>
            </a:pPr>
            <a:r>
              <a:rPr lang="en" sz="27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 Am a Channel of Blessings</a:t>
            </a:r>
            <a:endParaRPr sz="2700">
              <a:solidFill>
                <a:schemeClr val="dk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739650" y="2063850"/>
            <a:ext cx="7998600" cy="10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>
                <a:latin typeface="Dancing Script"/>
                <a:ea typeface="Dancing Script"/>
                <a:cs typeface="Dancing Script"/>
                <a:sym typeface="Dancing Script"/>
              </a:rPr>
              <a:t>“Do what is easy your life will be hard. </a:t>
            </a:r>
            <a:endParaRPr b="0" i="1"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>
                <a:latin typeface="Dancing Script"/>
                <a:ea typeface="Dancing Script"/>
                <a:cs typeface="Dancing Script"/>
                <a:sym typeface="Dancing Script"/>
              </a:rPr>
              <a:t>Do what is hard, your life will be easy.”</a:t>
            </a:r>
            <a:endParaRPr b="0" i="1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207" name="Google Shape;207;p29"/>
          <p:cNvSpPr txBox="1"/>
          <p:nvPr>
            <p:ph idx="9" type="title"/>
          </p:nvPr>
        </p:nvSpPr>
        <p:spPr>
          <a:xfrm>
            <a:off x="813816" y="722376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 txBox="1"/>
          <p:nvPr>
            <p:ph idx="13" type="title"/>
          </p:nvPr>
        </p:nvSpPr>
        <p:spPr>
          <a:xfrm>
            <a:off x="813816" y="1801368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 txBox="1"/>
          <p:nvPr>
            <p:ph idx="14" type="title"/>
          </p:nvPr>
        </p:nvSpPr>
        <p:spPr>
          <a:xfrm>
            <a:off x="813816" y="2880360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>
            <p:ph idx="15" type="title"/>
          </p:nvPr>
        </p:nvSpPr>
        <p:spPr>
          <a:xfrm>
            <a:off x="813816" y="3959352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idx="9" type="title"/>
          </p:nvPr>
        </p:nvSpPr>
        <p:spPr>
          <a:xfrm>
            <a:off x="813816" y="722376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>
            <p:ph idx="13" type="title"/>
          </p:nvPr>
        </p:nvSpPr>
        <p:spPr>
          <a:xfrm>
            <a:off x="813816" y="1801368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 txBox="1"/>
          <p:nvPr>
            <p:ph idx="14" type="title"/>
          </p:nvPr>
        </p:nvSpPr>
        <p:spPr>
          <a:xfrm>
            <a:off x="813816" y="2880360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 txBox="1"/>
          <p:nvPr>
            <p:ph idx="15" type="title"/>
          </p:nvPr>
        </p:nvSpPr>
        <p:spPr>
          <a:xfrm>
            <a:off x="813816" y="3959352"/>
            <a:ext cx="457200" cy="3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816" y="152400"/>
            <a:ext cx="48741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